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53" r:id="rId10"/>
    <p:sldMasterId id="2147495665" r:id="rId11"/>
    <p:sldMasterId id="2147495677" r:id="rId12"/>
    <p:sldMasterId id="2147495701" r:id="rId13"/>
    <p:sldMasterId id="2147495749" r:id="rId14"/>
    <p:sldMasterId id="2147495809" r:id="rId15"/>
    <p:sldMasterId id="2147495821" r:id="rId16"/>
  </p:sldMasterIdLst>
  <p:notesMasterIdLst>
    <p:notesMasterId r:id="rId69"/>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3996"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4073" r:id="rId49"/>
    <p:sldId id="4085" r:id="rId50"/>
    <p:sldId id="4086" r:id="rId51"/>
    <p:sldId id="4087" r:id="rId52"/>
    <p:sldId id="4096" r:id="rId53"/>
    <p:sldId id="4060" r:id="rId54"/>
    <p:sldId id="4098" r:id="rId55"/>
    <p:sldId id="4100" r:id="rId56"/>
    <p:sldId id="4051" r:id="rId57"/>
    <p:sldId id="4083" r:id="rId58"/>
    <p:sldId id="4089" r:id="rId59"/>
    <p:sldId id="4094" r:id="rId60"/>
    <p:sldId id="4003" r:id="rId61"/>
    <p:sldId id="4075" r:id="rId62"/>
    <p:sldId id="4018" r:id="rId63"/>
    <p:sldId id="4035" r:id="rId64"/>
    <p:sldId id="4049" r:id="rId65"/>
    <p:sldId id="4092" r:id="rId66"/>
    <p:sldId id="3990" r:id="rId67"/>
    <p:sldId id="287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CB841-CB88-4E3A-84A4-A00126E116B9}" v="12" dt="2025-09-30T12:24:14.720"/>
    <p1510:client id="{6B595197-4365-4067-956C-AD69547A417C}" v="3" dt="2025-10-01T12:19:57.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10/1/2025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10/1/2025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10/1/2025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10/1/2025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10/1/2025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10/1/2025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10/1/2025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10/1/2025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10/1/2025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10/1/2025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10/1/2025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10/1/2025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8169877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8721581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8844206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2945440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217229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4099792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11154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9460380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8882869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1999278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10/1/2025</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8947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10/1/2025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10/1/2025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10/1/2025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10/1/2025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10/1/2025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10/1/2025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10/1/2025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10/1/2025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10/1/2025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10/1/2025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10/1/2025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10/1/2025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10/1/2025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10/1/2025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10/1/2025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10/1/2025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10/1/2025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10/1/2025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10/1/2025</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1237481671"/>
      </p:ext>
    </p:extLst>
  </p:cSld>
  <p:clrMap bg1="lt1" tx1="dk1" bg2="lt2" tx2="dk2" accent1="accent1" accent2="accent2" accent3="accent3" accent4="accent4" accent5="accent5" accent6="accent6" hlink="hlink" folHlink="folHlink"/>
  <p:sldLayoutIdLst>
    <p:sldLayoutId id="2147495822" r:id="rId1"/>
    <p:sldLayoutId id="2147495823" r:id="rId2"/>
    <p:sldLayoutId id="2147495824" r:id="rId3"/>
    <p:sldLayoutId id="2147495825" r:id="rId4"/>
    <p:sldLayoutId id="2147495826" r:id="rId5"/>
    <p:sldLayoutId id="2147495827" r:id="rId6"/>
    <p:sldLayoutId id="2147495828" r:id="rId7"/>
    <p:sldLayoutId id="2147495829" r:id="rId8"/>
    <p:sldLayoutId id="2147495830" r:id="rId9"/>
    <p:sldLayoutId id="2147495831" r:id="rId10"/>
    <p:sldLayoutId id="2147495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10/1/2025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10/1/2025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10/1/2025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10/1/2025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10/1/2025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10/1/2025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10/1/2025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9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1.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forms.office.com/Pages/ResponsePage.aspx?id=Z2mOtJlocE-wRHRK3kZFYRVb0P9PDaBCmix56qZSyglUMk1HUEFGWk1LUkFSR04yV0ZPT0JGQ05QQi4u" TargetMode="External"/><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137.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13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6.svg"/></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3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13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7.xml"/></Relationships>
</file>

<file path=ppt/slides/_rels/slide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7.xml"/></Relationships>
</file>

<file path=ppt/slides/_rels/slide4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3" Type="http://schemas.openxmlformats.org/officeDocument/2006/relationships/image" Target="../media/image111.svg"/><Relationship Id="rId7" Type="http://schemas.openxmlformats.org/officeDocument/2006/relationships/image" Target="../media/image115.svg"/><Relationship Id="rId12"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137.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5" Type="http://schemas.openxmlformats.org/officeDocument/2006/relationships/image" Target="../media/image12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2.png"/></Relationships>
</file>

<file path=ppt/slides/_rels/slide4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18" Type="http://schemas.openxmlformats.org/officeDocument/2006/relationships/image" Target="../media/image140.png"/><Relationship Id="rId3" Type="http://schemas.openxmlformats.org/officeDocument/2006/relationships/image" Target="../media/image125.svg"/><Relationship Id="rId21" Type="http://schemas.openxmlformats.org/officeDocument/2006/relationships/image" Target="../media/image143.svg"/><Relationship Id="rId7" Type="http://schemas.openxmlformats.org/officeDocument/2006/relationships/image" Target="../media/image129.svg"/><Relationship Id="rId12" Type="http://schemas.openxmlformats.org/officeDocument/2006/relationships/image" Target="../media/image134.png"/><Relationship Id="rId17" Type="http://schemas.openxmlformats.org/officeDocument/2006/relationships/image" Target="../media/image139.svg"/><Relationship Id="rId2" Type="http://schemas.openxmlformats.org/officeDocument/2006/relationships/image" Target="../media/image124.pn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137.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5" Type="http://schemas.openxmlformats.org/officeDocument/2006/relationships/image" Target="../media/image137.svg"/><Relationship Id="rId23" Type="http://schemas.openxmlformats.org/officeDocument/2006/relationships/hyperlink" Target="mailto:mdill004@somerset.colegia.org" TargetMode="External"/><Relationship Id="rId10" Type="http://schemas.openxmlformats.org/officeDocument/2006/relationships/image" Target="../media/image132.png"/><Relationship Id="rId19" Type="http://schemas.openxmlformats.org/officeDocument/2006/relationships/image" Target="../media/image141.sv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6.png"/><Relationship Id="rId22" Type="http://schemas.openxmlformats.org/officeDocument/2006/relationships/hyperlink" Target="mailto:ageeb.linda@somersetcollegeprep.org"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5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1833541" y="990599"/>
            <a:ext cx="5619054" cy="4849091"/>
          </a:xfrm>
        </p:spPr>
        <p:txBody>
          <a:bodyPr vert="horz" lIns="91440" tIns="45720" rIns="91440" bIns="45720" rtlCol="0" anchor="ctr">
            <a:normAutofit/>
          </a:bodyPr>
          <a:lstStyle/>
          <a:p>
            <a:pPr algn="r"/>
            <a:r>
              <a:rPr lang="en-US">
                <a:solidFill>
                  <a:srgbClr val="FFFFFF"/>
                </a:solidFill>
              </a:rPr>
              <a:t>Lanyard Policy!</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082122">
                <a:alpha val="100000"/>
              </a:srgbClr>
            </a:gs>
            <a:gs pos="40000">
              <a:srgbClr val="295B53">
                <a:alpha val="100000"/>
              </a:srgbClr>
            </a:gs>
            <a:gs pos="60000">
              <a:srgbClr val="19B35C">
                <a:alpha val="100000"/>
              </a:srgbClr>
            </a:gs>
            <a:gs pos="85000">
              <a:srgbClr val="FCFF9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37646" y="-28936"/>
            <a:ext cx="12267291" cy="6915874"/>
          </a:xfrm>
          <a:custGeom>
            <a:avLst/>
            <a:gdLst/>
            <a:ahLst/>
            <a:cxnLst/>
            <a:rect l="l" t="t" r="r" b="b"/>
            <a:pathLst>
              <a:path w="18400937" h="10373811">
                <a:moveTo>
                  <a:pt x="0" y="0"/>
                </a:moveTo>
                <a:lnTo>
                  <a:pt x="18400938" y="0"/>
                </a:lnTo>
                <a:lnTo>
                  <a:pt x="18400938" y="10373810"/>
                </a:lnTo>
                <a:lnTo>
                  <a:pt x="0" y="10373810"/>
                </a:lnTo>
                <a:lnTo>
                  <a:pt x="0" y="0"/>
                </a:lnTo>
                <a:close/>
              </a:path>
            </a:pathLst>
          </a:custGeom>
          <a:blipFill>
            <a:blip r:embed="rId2"/>
            <a:stretch>
              <a:fillRect t="-9015" b="-9015"/>
            </a:stretch>
          </a:blipFill>
        </p:spPr>
        <p:txBody>
          <a:bodyPr/>
          <a:lstStyle/>
          <a:p>
            <a:pPr defTabSz="609630"/>
            <a:endParaRPr lang="en-US" sz="1200">
              <a:solidFill>
                <a:prstClr val="black"/>
              </a:solidFill>
              <a:latin typeface="Calibri"/>
            </a:endParaRPr>
          </a:p>
        </p:txBody>
      </p:sp>
      <p:sp>
        <p:nvSpPr>
          <p:cNvPr id="3" name="TextBox 3"/>
          <p:cNvSpPr txBox="1"/>
          <p:nvPr/>
        </p:nvSpPr>
        <p:spPr>
          <a:xfrm rot="1804286">
            <a:off x="9127054" y="561260"/>
            <a:ext cx="3286642" cy="1069524"/>
          </a:xfrm>
          <a:prstGeom prst="rect">
            <a:avLst/>
          </a:prstGeom>
        </p:spPr>
        <p:txBody>
          <a:bodyPr lIns="0" tIns="0" rIns="0" bIns="0" rtlCol="0" anchor="t">
            <a:spAutoFit/>
          </a:bodyPr>
          <a:lstStyle/>
          <a:p>
            <a:pPr algn="ctr" defTabSz="609630">
              <a:lnSpc>
                <a:spcPts val="4093"/>
              </a:lnSpc>
            </a:pPr>
            <a:r>
              <a:rPr lang="en-US" sz="5116">
                <a:solidFill>
                  <a:srgbClr val="FFDE59"/>
                </a:solidFill>
                <a:latin typeface="Gladiola"/>
                <a:ea typeface="Gladiola"/>
                <a:cs typeface="Gladiola"/>
                <a:sym typeface="Gladiola"/>
              </a:rPr>
              <a:t>You’re Invited!</a:t>
            </a:r>
          </a:p>
        </p:txBody>
      </p:sp>
      <p:sp>
        <p:nvSpPr>
          <p:cNvPr id="4" name="TextBox 4"/>
          <p:cNvSpPr txBox="1"/>
          <p:nvPr/>
        </p:nvSpPr>
        <p:spPr>
          <a:xfrm>
            <a:off x="1552311" y="69944"/>
            <a:ext cx="9087379" cy="2674258"/>
          </a:xfrm>
          <a:prstGeom prst="rect">
            <a:avLst/>
          </a:prstGeom>
        </p:spPr>
        <p:txBody>
          <a:bodyPr lIns="0" tIns="0" rIns="0" bIns="0" rtlCol="0" anchor="t">
            <a:spAutoFit/>
          </a:bodyPr>
          <a:lstStyle/>
          <a:p>
            <a:pPr algn="ctr" defTabSz="609630">
              <a:lnSpc>
                <a:spcPts val="10934"/>
              </a:lnSpc>
            </a:pPr>
            <a:r>
              <a:rPr lang="en-US" sz="7810" b="1">
                <a:solidFill>
                  <a:srgbClr val="FFEB99"/>
                </a:solidFill>
                <a:latin typeface="Recoleta Bold"/>
                <a:ea typeface="Recoleta Bold"/>
                <a:cs typeface="Recoleta Bold"/>
                <a:sym typeface="Recoleta Bold"/>
              </a:rPr>
              <a:t>Homecoming</a:t>
            </a:r>
          </a:p>
          <a:p>
            <a:pPr algn="ctr" defTabSz="609630">
              <a:lnSpc>
                <a:spcPts val="10934"/>
              </a:lnSpc>
              <a:spcBef>
                <a:spcPct val="0"/>
              </a:spcBef>
            </a:pPr>
            <a:r>
              <a:rPr lang="en-US" sz="7810" b="1">
                <a:solidFill>
                  <a:srgbClr val="FFEB99"/>
                </a:solidFill>
                <a:latin typeface="Recoleta Bold"/>
                <a:ea typeface="Recoleta Bold"/>
                <a:cs typeface="Recoleta Bold"/>
                <a:sym typeface="Recoleta Bold"/>
              </a:rPr>
              <a:t>2025</a:t>
            </a:r>
          </a:p>
        </p:txBody>
      </p:sp>
      <p:sp>
        <p:nvSpPr>
          <p:cNvPr id="5" name="TextBox 5"/>
          <p:cNvSpPr txBox="1"/>
          <p:nvPr/>
        </p:nvSpPr>
        <p:spPr>
          <a:xfrm>
            <a:off x="2442650" y="3200678"/>
            <a:ext cx="7306701" cy="3546420"/>
          </a:xfrm>
          <a:prstGeom prst="rect">
            <a:avLst/>
          </a:prstGeom>
        </p:spPr>
        <p:txBody>
          <a:bodyPr lIns="0" tIns="0" rIns="0" bIns="0" rtlCol="0" anchor="t">
            <a:spAutoFit/>
          </a:bodyPr>
          <a:lstStyle/>
          <a:p>
            <a:pPr algn="ctr" defTabSz="609630">
              <a:lnSpc>
                <a:spcPts val="4021"/>
              </a:lnSpc>
            </a:pPr>
            <a:r>
              <a:rPr lang="en-US" sz="2867" b="1">
                <a:solidFill>
                  <a:srgbClr val="FFEB99"/>
                </a:solidFill>
                <a:latin typeface="Recoleta Bold"/>
                <a:ea typeface="Recoleta Bold"/>
                <a:cs typeface="Recoleta Bold"/>
                <a:sym typeface="Recoleta Bold"/>
              </a:rPr>
              <a:t>Join us for a wonderful night on the Bayou!</a:t>
            </a:r>
          </a:p>
          <a:p>
            <a:pPr algn="ctr" defTabSz="609630">
              <a:lnSpc>
                <a:spcPts val="4021"/>
              </a:lnSpc>
            </a:pPr>
            <a:r>
              <a:rPr lang="en-US" sz="2867" b="1">
                <a:solidFill>
                  <a:srgbClr val="FFEB99"/>
                </a:solidFill>
                <a:latin typeface="Recoleta Bold"/>
                <a:ea typeface="Recoleta Bold"/>
                <a:cs typeface="Recoleta Bold"/>
                <a:sym typeface="Recoleta Bold"/>
              </a:rPr>
              <a:t>Theme: Night on the Bayou</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Time: 7pm - 10:30 pm </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Date: Saturday, November 1st </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Location: Tradition Town Hall</a:t>
            </a:r>
            <a:endParaRPr lang="en-US" sz="2867" b="1">
              <a:solidFill>
                <a:srgbClr val="FFEB99"/>
              </a:solidFill>
              <a:latin typeface="Recoleta Bold"/>
              <a:ea typeface="Recoleta Bold"/>
              <a:cs typeface="Recoleta Bold"/>
            </a:endParaRPr>
          </a:p>
          <a:p>
            <a:pPr algn="ctr" defTabSz="609630">
              <a:lnSpc>
                <a:spcPts val="4021"/>
              </a:lnSpc>
              <a:spcBef>
                <a:spcPct val="0"/>
              </a:spcBef>
            </a:pPr>
            <a:endParaRPr lang="en-US" sz="2872" b="1">
              <a:solidFill>
                <a:srgbClr val="FFEB99"/>
              </a:solidFill>
              <a:latin typeface="Recoleta Bold"/>
              <a:ea typeface="Recoleta Bold"/>
              <a:cs typeface="Recoleta Bold"/>
              <a:sym typeface="Recolet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517C6-C839-6693-956B-9815028D32FC}"/>
              </a:ext>
            </a:extLst>
          </p:cNvPr>
          <p:cNvPicPr>
            <a:picLocks noChangeAspect="1"/>
          </p:cNvPicPr>
          <p:nvPr/>
        </p:nvPicPr>
        <p:blipFill>
          <a:blip r:embed="rId2"/>
          <a:stretch>
            <a:fillRect/>
          </a:stretch>
        </p:blipFill>
        <p:spPr>
          <a:xfrm>
            <a:off x="-22746" y="0"/>
            <a:ext cx="12214746" cy="6786670"/>
          </a:xfrm>
          <a:prstGeom prst="rect">
            <a:avLst/>
          </a:prstGeom>
        </p:spPr>
      </p:pic>
    </p:spTree>
    <p:extLst>
      <p:ext uri="{BB962C8B-B14F-4D97-AF65-F5344CB8AC3E}">
        <p14:creationId xmlns:p14="http://schemas.microsoft.com/office/powerpoint/2010/main" val="1688164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txBody>
          <a:bodyPr/>
          <a:lstStyle/>
          <a:p>
            <a:pPr defTabSz="609630"/>
            <a:endParaRPr lang="en-US" sz="1200">
              <a:solidFill>
                <a:prstClr val="black"/>
              </a:solidFill>
              <a:latin typeface="Calibri"/>
            </a:endParaRPr>
          </a:p>
        </p:txBody>
      </p:sp>
      <p:sp>
        <p:nvSpPr>
          <p:cNvPr id="3" name="Freeform 3">
            <a:hlinkClick r:id="rId3" tooltip="https://forms.office.com/Pages/ResponsePage.aspx?id=Z2mOtJlocE-wRHRK3kZFYRVb0P9PDaBCmix56qZSyglUMk1HUEFGWk1LUkFSR04yV0ZPT0JGQ05QQi4u"/>
          </p:cNvPr>
          <p:cNvSpPr/>
          <p:nvPr/>
        </p:nvSpPr>
        <p:spPr>
          <a:xfrm>
            <a:off x="-6227" y="1519649"/>
            <a:ext cx="5883963" cy="5341567"/>
          </a:xfrm>
          <a:custGeom>
            <a:avLst/>
            <a:gdLst/>
            <a:ahLst/>
            <a:cxnLst/>
            <a:rect l="l" t="t" r="r" b="b"/>
            <a:pathLst>
              <a:path w="8825944" h="8012350">
                <a:moveTo>
                  <a:pt x="0" y="0"/>
                </a:moveTo>
                <a:lnTo>
                  <a:pt x="8825944" y="0"/>
                </a:lnTo>
                <a:lnTo>
                  <a:pt x="8825944" y="8012351"/>
                </a:lnTo>
                <a:lnTo>
                  <a:pt x="0" y="8012351"/>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338814" y="-219"/>
            <a:ext cx="4854887" cy="5827573"/>
          </a:xfrm>
          <a:custGeom>
            <a:avLst/>
            <a:gdLst/>
            <a:ahLst/>
            <a:cxnLst/>
            <a:rect l="l" t="t" r="r" b="b"/>
            <a:pathLst>
              <a:path w="7411726" h="8676661">
                <a:moveTo>
                  <a:pt x="7411726" y="0"/>
                </a:moveTo>
                <a:lnTo>
                  <a:pt x="0" y="0"/>
                </a:lnTo>
                <a:lnTo>
                  <a:pt x="0" y="8676661"/>
                </a:lnTo>
                <a:lnTo>
                  <a:pt x="7411726" y="8676661"/>
                </a:lnTo>
                <a:lnTo>
                  <a:pt x="7411726" y="0"/>
                </a:lnTo>
                <a:close/>
              </a:path>
            </a:pathLst>
          </a:custGeom>
          <a:blipFill>
            <a:blip r:embed="rId6">
              <a:alphaModFix amt="79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115679" y="2675787"/>
            <a:ext cx="1627549" cy="2110275"/>
          </a:xfrm>
          <a:custGeom>
            <a:avLst/>
            <a:gdLst/>
            <a:ahLst/>
            <a:cxnLst/>
            <a:rect l="l" t="t" r="r" b="b"/>
            <a:pathLst>
              <a:path w="2441324" h="3165412">
                <a:moveTo>
                  <a:pt x="0" y="0"/>
                </a:moveTo>
                <a:lnTo>
                  <a:pt x="2441324" y="0"/>
                </a:lnTo>
                <a:lnTo>
                  <a:pt x="2441324" y="3165412"/>
                </a:lnTo>
                <a:lnTo>
                  <a:pt x="0" y="3165412"/>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87" y="40723"/>
            <a:ext cx="3051882" cy="5529532"/>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67444" y="5555176"/>
            <a:ext cx="1820550" cy="1037713"/>
          </a:xfrm>
          <a:custGeom>
            <a:avLst/>
            <a:gdLst/>
            <a:ahLst/>
            <a:cxnLst/>
            <a:rect l="l" t="t" r="r" b="b"/>
            <a:pathLst>
              <a:path w="2730825" h="1556570">
                <a:moveTo>
                  <a:pt x="0" y="0"/>
                </a:moveTo>
                <a:lnTo>
                  <a:pt x="2730826" y="0"/>
                </a:lnTo>
                <a:lnTo>
                  <a:pt x="2730826" y="1556571"/>
                </a:lnTo>
                <a:lnTo>
                  <a:pt x="0" y="155657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8852843" y="-4262"/>
            <a:ext cx="3352575" cy="5806409"/>
          </a:xfrm>
          <a:custGeom>
            <a:avLst/>
            <a:gdLst/>
            <a:ahLst/>
            <a:cxnLst/>
            <a:rect l="l" t="t" r="r" b="b"/>
            <a:pathLst>
              <a:path w="5524881" h="8666481">
                <a:moveTo>
                  <a:pt x="5524882" y="0"/>
                </a:moveTo>
                <a:lnTo>
                  <a:pt x="0" y="0"/>
                </a:lnTo>
                <a:lnTo>
                  <a:pt x="0" y="8666481"/>
                </a:lnTo>
                <a:lnTo>
                  <a:pt x="5524882" y="8666481"/>
                </a:lnTo>
                <a:lnTo>
                  <a:pt x="5524882"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777604" y="14816"/>
            <a:ext cx="6307885" cy="596638"/>
          </a:xfrm>
          <a:prstGeom prst="rect">
            <a:avLst/>
          </a:prstGeom>
        </p:spPr>
        <p:txBody>
          <a:bodyPr lIns="0" tIns="0" rIns="0" bIns="0" rtlCol="0" anchor="t">
            <a:spAutoFit/>
          </a:bodyPr>
          <a:lstStyle/>
          <a:p>
            <a:pPr algn="ctr" defTabSz="609630">
              <a:lnSpc>
                <a:spcPts val="5133"/>
              </a:lnSpc>
              <a:spcBef>
                <a:spcPct val="0"/>
              </a:spcBef>
            </a:pPr>
            <a:r>
              <a:rPr lang="en-US" sz="3634" spc="33">
                <a:solidFill>
                  <a:srgbClr val="494121"/>
                </a:solidFill>
                <a:latin typeface="Shrikhand"/>
                <a:ea typeface="Shrikhand"/>
                <a:cs typeface="Shrikhand"/>
                <a:sym typeface="Shrikhand"/>
              </a:rPr>
              <a:t>Homecoming Music Request</a:t>
            </a:r>
          </a:p>
        </p:txBody>
      </p:sp>
      <p:sp>
        <p:nvSpPr>
          <p:cNvPr id="10" name="TextBox 10"/>
          <p:cNvSpPr txBox="1"/>
          <p:nvPr/>
        </p:nvSpPr>
        <p:spPr>
          <a:xfrm>
            <a:off x="2002153" y="5216663"/>
            <a:ext cx="8191395" cy="316690"/>
          </a:xfrm>
          <a:prstGeom prst="rect">
            <a:avLst/>
          </a:prstGeom>
        </p:spPr>
        <p:txBody>
          <a:bodyPr wrap="square" lIns="0" tIns="0" rIns="0" bIns="0" rtlCol="0" anchor="t">
            <a:spAutoFit/>
          </a:bodyPr>
          <a:lstStyle/>
          <a:p>
            <a:pPr algn="ctr" defTabSz="609630">
              <a:lnSpc>
                <a:spcPts val="2175"/>
              </a:lnSpc>
            </a:pPr>
            <a:r>
              <a:rPr lang="en-US" sz="3600">
                <a:solidFill>
                  <a:srgbClr val="494121"/>
                </a:solidFill>
                <a:latin typeface="Shrikhand"/>
                <a:ea typeface="Shrikhand"/>
                <a:cs typeface="Shrikhand"/>
                <a:hlinkClick r:id="rId3"/>
              </a:rPr>
              <a:t>Music Request Link</a:t>
            </a:r>
            <a:endParaRPr lang="en-US" sz="3600">
              <a:solidFill>
                <a:srgbClr val="494121"/>
              </a:solidFill>
              <a:latin typeface="Shrikhand"/>
              <a:ea typeface="Shrikhand"/>
              <a:cs typeface="Shrikhand"/>
            </a:endParaRPr>
          </a:p>
        </p:txBody>
      </p:sp>
      <p:sp>
        <p:nvSpPr>
          <p:cNvPr id="11" name="TextBox 11"/>
          <p:cNvSpPr txBox="1"/>
          <p:nvPr/>
        </p:nvSpPr>
        <p:spPr>
          <a:xfrm>
            <a:off x="2892206" y="1654204"/>
            <a:ext cx="5832493" cy="686791"/>
          </a:xfrm>
          <a:prstGeom prst="rect">
            <a:avLst/>
          </a:prstGeom>
        </p:spPr>
        <p:txBody>
          <a:bodyPr wrap="square" lIns="0" tIns="0" rIns="0" bIns="0" rtlCol="0" anchor="t">
            <a:spAutoFit/>
          </a:bodyPr>
          <a:lstStyle/>
          <a:p>
            <a:pPr algn="ctr" defTabSz="609630">
              <a:lnSpc>
                <a:spcPts val="2799"/>
              </a:lnSpc>
            </a:pPr>
            <a:r>
              <a:rPr lang="en-US" sz="1999">
                <a:solidFill>
                  <a:srgbClr val="494121"/>
                </a:solidFill>
                <a:latin typeface="Shrikhand"/>
                <a:ea typeface="Shrikhand"/>
                <a:cs typeface="Shrikhand"/>
                <a:sym typeface="Shrikhand"/>
              </a:rPr>
              <a:t>Check your email for a link to request songs for homecoming!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5B68D"/>
        </a:solidFill>
        <a:effectLst/>
      </p:bgPr>
    </p:bg>
    <p:spTree>
      <p:nvGrpSpPr>
        <p:cNvPr id="1" name=""/>
        <p:cNvGrpSpPr/>
        <p:nvPr/>
      </p:nvGrpSpPr>
      <p:grpSpPr>
        <a:xfrm>
          <a:off x="0" y="0"/>
          <a:ext cx="0" cy="0"/>
          <a:chOff x="0" y="0"/>
          <a:chExt cx="0" cy="0"/>
        </a:xfrm>
      </p:grpSpPr>
      <p:sp>
        <p:nvSpPr>
          <p:cNvPr id="2" name="Freeform 2"/>
          <p:cNvSpPr/>
          <p:nvPr/>
        </p:nvSpPr>
        <p:spPr>
          <a:xfrm>
            <a:off x="171593" y="4362651"/>
            <a:ext cx="2292999" cy="2292999"/>
          </a:xfrm>
          <a:custGeom>
            <a:avLst/>
            <a:gdLst/>
            <a:ahLst/>
            <a:cxnLst/>
            <a:rect l="l" t="t" r="r" b="b"/>
            <a:pathLst>
              <a:path w="3439499" h="3439499">
                <a:moveTo>
                  <a:pt x="0" y="0"/>
                </a:moveTo>
                <a:lnTo>
                  <a:pt x="3439499" y="0"/>
                </a:lnTo>
                <a:lnTo>
                  <a:pt x="3439499" y="3439499"/>
                </a:lnTo>
                <a:lnTo>
                  <a:pt x="0" y="3439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727409" y="4362651"/>
            <a:ext cx="2292999" cy="2292999"/>
          </a:xfrm>
          <a:custGeom>
            <a:avLst/>
            <a:gdLst/>
            <a:ahLst/>
            <a:cxnLst/>
            <a:rect l="l" t="t" r="r" b="b"/>
            <a:pathLst>
              <a:path w="3439499" h="3439499">
                <a:moveTo>
                  <a:pt x="3439499" y="0"/>
                </a:moveTo>
                <a:lnTo>
                  <a:pt x="0" y="0"/>
                </a:lnTo>
                <a:lnTo>
                  <a:pt x="0" y="3439499"/>
                </a:lnTo>
                <a:lnTo>
                  <a:pt x="3439499" y="3439499"/>
                </a:lnTo>
                <a:lnTo>
                  <a:pt x="34394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800000">
            <a:off x="9727409" y="202351"/>
            <a:ext cx="2292999" cy="2292999"/>
          </a:xfrm>
          <a:custGeom>
            <a:avLst/>
            <a:gdLst/>
            <a:ahLst/>
            <a:cxnLst/>
            <a:rect l="l" t="t" r="r" b="b"/>
            <a:pathLst>
              <a:path w="3439499" h="3439499">
                <a:moveTo>
                  <a:pt x="0" y="0"/>
                </a:moveTo>
                <a:lnTo>
                  <a:pt x="3439499" y="0"/>
                </a:lnTo>
                <a:lnTo>
                  <a:pt x="3439499" y="3439499"/>
                </a:lnTo>
                <a:lnTo>
                  <a:pt x="0" y="3439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0800000" flipH="1">
            <a:off x="171593" y="202351"/>
            <a:ext cx="2292999" cy="2292999"/>
          </a:xfrm>
          <a:custGeom>
            <a:avLst/>
            <a:gdLst/>
            <a:ahLst/>
            <a:cxnLst/>
            <a:rect l="l" t="t" r="r" b="b"/>
            <a:pathLst>
              <a:path w="3439499" h="3439499">
                <a:moveTo>
                  <a:pt x="3439499" y="0"/>
                </a:moveTo>
                <a:lnTo>
                  <a:pt x="0" y="0"/>
                </a:lnTo>
                <a:lnTo>
                  <a:pt x="0" y="3439499"/>
                </a:lnTo>
                <a:lnTo>
                  <a:pt x="3439499" y="3439499"/>
                </a:lnTo>
                <a:lnTo>
                  <a:pt x="34394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4534974" y="276330"/>
            <a:ext cx="3122053" cy="414381"/>
          </a:xfrm>
          <a:custGeom>
            <a:avLst/>
            <a:gdLst/>
            <a:ahLst/>
            <a:cxnLst/>
            <a:rect l="l" t="t" r="r" b="b"/>
            <a:pathLst>
              <a:path w="4683079" h="621572">
                <a:moveTo>
                  <a:pt x="0" y="0"/>
                </a:moveTo>
                <a:lnTo>
                  <a:pt x="4683078" y="0"/>
                </a:lnTo>
                <a:lnTo>
                  <a:pt x="4683078" y="621572"/>
                </a:lnTo>
                <a:lnTo>
                  <a:pt x="0" y="621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V="1">
            <a:off x="4534974" y="6167290"/>
            <a:ext cx="3122053" cy="414381"/>
          </a:xfrm>
          <a:custGeom>
            <a:avLst/>
            <a:gdLst/>
            <a:ahLst/>
            <a:cxnLst/>
            <a:rect l="l" t="t" r="r" b="b"/>
            <a:pathLst>
              <a:path w="4683079" h="621572">
                <a:moveTo>
                  <a:pt x="0" y="621572"/>
                </a:moveTo>
                <a:lnTo>
                  <a:pt x="4683078" y="621572"/>
                </a:lnTo>
                <a:lnTo>
                  <a:pt x="4683078" y="0"/>
                </a:lnTo>
                <a:lnTo>
                  <a:pt x="0" y="0"/>
                </a:lnTo>
                <a:lnTo>
                  <a:pt x="0" y="62157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657600" y="5856948"/>
            <a:ext cx="4876800" cy="310342"/>
          </a:xfrm>
          <a:custGeom>
            <a:avLst/>
            <a:gdLst/>
            <a:ahLst/>
            <a:cxnLst/>
            <a:rect l="l" t="t" r="r" b="b"/>
            <a:pathLst>
              <a:path w="7315200" h="465513">
                <a:moveTo>
                  <a:pt x="0" y="0"/>
                </a:moveTo>
                <a:lnTo>
                  <a:pt x="7315200" y="0"/>
                </a:lnTo>
                <a:lnTo>
                  <a:pt x="7315200" y="465513"/>
                </a:lnTo>
                <a:lnTo>
                  <a:pt x="0" y="4655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3657600" y="690711"/>
            <a:ext cx="4876800" cy="310342"/>
          </a:xfrm>
          <a:custGeom>
            <a:avLst/>
            <a:gdLst/>
            <a:ahLst/>
            <a:cxnLst/>
            <a:rect l="l" t="t" r="r" b="b"/>
            <a:pathLst>
              <a:path w="7315200" h="465513">
                <a:moveTo>
                  <a:pt x="0" y="0"/>
                </a:moveTo>
                <a:lnTo>
                  <a:pt x="7315200" y="0"/>
                </a:lnTo>
                <a:lnTo>
                  <a:pt x="7315200" y="465513"/>
                </a:lnTo>
                <a:lnTo>
                  <a:pt x="0" y="4655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5400000">
            <a:off x="-1540495" y="3273830"/>
            <a:ext cx="4876800" cy="310342"/>
          </a:xfrm>
          <a:custGeom>
            <a:avLst/>
            <a:gdLst/>
            <a:ahLst/>
            <a:cxnLst/>
            <a:rect l="l" t="t" r="r" b="b"/>
            <a:pathLst>
              <a:path w="7315200" h="465513">
                <a:moveTo>
                  <a:pt x="0" y="0"/>
                </a:moveTo>
                <a:lnTo>
                  <a:pt x="7315200" y="0"/>
                </a:lnTo>
                <a:lnTo>
                  <a:pt x="7315200" y="465512"/>
                </a:lnTo>
                <a:lnTo>
                  <a:pt x="0" y="465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5400000">
            <a:off x="8855695" y="3273830"/>
            <a:ext cx="4876800" cy="310342"/>
          </a:xfrm>
          <a:custGeom>
            <a:avLst/>
            <a:gdLst/>
            <a:ahLst/>
            <a:cxnLst/>
            <a:rect l="l" t="t" r="r" b="b"/>
            <a:pathLst>
              <a:path w="7315200" h="465513">
                <a:moveTo>
                  <a:pt x="0" y="0"/>
                </a:moveTo>
                <a:lnTo>
                  <a:pt x="7315200" y="0"/>
                </a:lnTo>
                <a:lnTo>
                  <a:pt x="7315200" y="465512"/>
                </a:lnTo>
                <a:lnTo>
                  <a:pt x="0" y="465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7390442" y="1966876"/>
            <a:ext cx="3483466" cy="3722746"/>
          </a:xfrm>
          <a:custGeom>
            <a:avLst/>
            <a:gdLst/>
            <a:ahLst/>
            <a:cxnLst/>
            <a:rect l="l" t="t" r="r" b="b"/>
            <a:pathLst>
              <a:path w="5225199" h="5584119">
                <a:moveTo>
                  <a:pt x="0" y="0"/>
                </a:moveTo>
                <a:lnTo>
                  <a:pt x="5225199" y="0"/>
                </a:lnTo>
                <a:lnTo>
                  <a:pt x="5225199" y="5584119"/>
                </a:lnTo>
                <a:lnTo>
                  <a:pt x="0" y="55841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2556348" y="1110792"/>
            <a:ext cx="7079305" cy="642997"/>
          </a:xfrm>
          <a:prstGeom prst="rect">
            <a:avLst/>
          </a:prstGeom>
        </p:spPr>
        <p:txBody>
          <a:bodyPr lIns="0" tIns="0" rIns="0" bIns="0" rtlCol="0" anchor="t">
            <a:spAutoFit/>
          </a:bodyPr>
          <a:lstStyle/>
          <a:p>
            <a:pPr algn="ctr" defTabSz="609630">
              <a:lnSpc>
                <a:spcPts val="5466"/>
              </a:lnSpc>
            </a:pPr>
            <a:r>
              <a:rPr lang="en-US" sz="3904">
                <a:solidFill>
                  <a:srgbClr val="FFF8E8"/>
                </a:solidFill>
                <a:latin typeface="Brixton"/>
                <a:ea typeface="Brixton"/>
                <a:cs typeface="Brixton"/>
                <a:sym typeface="Brixton"/>
              </a:rPr>
              <a:t>HOMECOMING DRESS CODE!</a:t>
            </a:r>
          </a:p>
        </p:txBody>
      </p:sp>
      <p:sp>
        <p:nvSpPr>
          <p:cNvPr id="14" name="TextBox 14"/>
          <p:cNvSpPr txBox="1"/>
          <p:nvPr/>
        </p:nvSpPr>
        <p:spPr>
          <a:xfrm>
            <a:off x="1053076" y="1909726"/>
            <a:ext cx="5427293" cy="3497624"/>
          </a:xfrm>
          <a:prstGeom prst="rect">
            <a:avLst/>
          </a:prstGeom>
        </p:spPr>
        <p:txBody>
          <a:bodyPr lIns="0" tIns="0" rIns="0" bIns="0" rtlCol="0" anchor="t">
            <a:spAutoFit/>
          </a:bodyPr>
          <a:lstStyle/>
          <a:p>
            <a:pPr algn="ctr" defTabSz="609630">
              <a:lnSpc>
                <a:spcPts val="2453"/>
              </a:lnSpc>
            </a:pPr>
            <a:r>
              <a:rPr lang="en-US" sz="1752">
                <a:solidFill>
                  <a:srgbClr val="FFF8E8"/>
                </a:solidFill>
                <a:latin typeface="Codec Pro"/>
                <a:ea typeface="Codec Pro"/>
                <a:cs typeface="Codec Pro"/>
                <a:sym typeface="Codec Pro"/>
              </a:rPr>
              <a:t>General Guidelines:</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Dresses may be strapless.</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Length should be a few inches above the knee or longer.</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Avoid anything too short or too revealing.</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Fitted or flowy styles are fine — just keep it classy.</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Footwear: Wear what’s comfortable (dress shoes, heels, flats, or clean sneakers all okay).</a:t>
            </a:r>
          </a:p>
          <a:p>
            <a:pPr marL="378380" lvl="1" indent="-189189" defTabSz="609630">
              <a:lnSpc>
                <a:spcPts val="2453"/>
              </a:lnSpc>
              <a:buFont typeface="Arial"/>
              <a:buChar char="•"/>
            </a:pPr>
            <a:r>
              <a:rPr lang="en-US" sz="1752" u="sng">
                <a:solidFill>
                  <a:srgbClr val="FFF8E8"/>
                </a:solidFill>
                <a:latin typeface="Codec Pro"/>
                <a:ea typeface="Codec Pro"/>
                <a:cs typeface="Codec Pro"/>
                <a:sym typeface="Codec Pro"/>
              </a:rPr>
              <a:t>Dress in a way that reflects both the fun of the night and the expectations of a school event</a:t>
            </a:r>
          </a:p>
          <a:p>
            <a:pPr algn="ctr" defTabSz="609630">
              <a:lnSpc>
                <a:spcPts val="2453"/>
              </a:lnSpc>
            </a:pPr>
            <a:endParaRPr lang="en-US" sz="1752" u="sng">
              <a:solidFill>
                <a:srgbClr val="FFF8E8"/>
              </a:solidFill>
              <a:latin typeface="Codec Pro"/>
              <a:ea typeface="Codec Pro"/>
              <a:cs typeface="Codec Pro"/>
              <a:sym typeface="Codec Pro"/>
            </a:endParaRPr>
          </a:p>
        </p:txBody>
      </p:sp>
      <p:sp>
        <p:nvSpPr>
          <p:cNvPr id="15" name="TextBox 15"/>
          <p:cNvSpPr txBox="1"/>
          <p:nvPr/>
        </p:nvSpPr>
        <p:spPr>
          <a:xfrm>
            <a:off x="7828210" y="2812777"/>
            <a:ext cx="2607931" cy="1638141"/>
          </a:xfrm>
          <a:prstGeom prst="rect">
            <a:avLst/>
          </a:prstGeom>
        </p:spPr>
        <p:txBody>
          <a:bodyPr lIns="0" tIns="0" rIns="0" bIns="0" rtlCol="0" anchor="t">
            <a:spAutoFit/>
          </a:bodyPr>
          <a:lstStyle/>
          <a:p>
            <a:pPr algn="ctr" defTabSz="609630">
              <a:lnSpc>
                <a:spcPts val="2607"/>
              </a:lnSpc>
            </a:pPr>
            <a:r>
              <a:rPr lang="en-US" sz="1862">
                <a:solidFill>
                  <a:srgbClr val="FFF8E8"/>
                </a:solidFill>
                <a:latin typeface="Brixton"/>
                <a:ea typeface="Brixton"/>
                <a:cs typeface="Brixton"/>
                <a:sym typeface="Brixton"/>
              </a:rPr>
              <a:t>IF YOU’D FEEL COMFORTABLE WEARING IT IN FRONT OF MS. RAINS, THEN IT’S ALLOWABLE.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2996A-A7E8-771F-1C57-1DFB0950AAD4}"/>
              </a:ext>
            </a:extLst>
          </p:cNvPr>
          <p:cNvPicPr>
            <a:picLocks noChangeAspect="1"/>
          </p:cNvPicPr>
          <p:nvPr/>
        </p:nvPicPr>
        <p:blipFill>
          <a:blip r:embed="rId2"/>
          <a:stretch>
            <a:fillRect/>
          </a:stretch>
        </p:blipFill>
        <p:spPr>
          <a:xfrm>
            <a:off x="2816352" y="0"/>
            <a:ext cx="6404650" cy="6858000"/>
          </a:xfrm>
          <a:prstGeom prst="rect">
            <a:avLst/>
          </a:prstGeom>
        </p:spPr>
      </p:pic>
    </p:spTree>
    <p:extLst>
      <p:ext uri="{BB962C8B-B14F-4D97-AF65-F5344CB8AC3E}">
        <p14:creationId xmlns:p14="http://schemas.microsoft.com/office/powerpoint/2010/main" val="40440311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3E9"/>
        </a:solidFill>
        <a:effectLst/>
      </p:bgPr>
    </p:bg>
    <p:spTree>
      <p:nvGrpSpPr>
        <p:cNvPr id="1" name=""/>
        <p:cNvGrpSpPr/>
        <p:nvPr/>
      </p:nvGrpSpPr>
      <p:grpSpPr>
        <a:xfrm>
          <a:off x="0" y="0"/>
          <a:ext cx="0" cy="0"/>
          <a:chOff x="0" y="0"/>
          <a:chExt cx="0" cy="0"/>
        </a:xfrm>
      </p:grpSpPr>
      <p:sp>
        <p:nvSpPr>
          <p:cNvPr id="2" name="Freeform 2"/>
          <p:cNvSpPr/>
          <p:nvPr/>
        </p:nvSpPr>
        <p:spPr>
          <a:xfrm>
            <a:off x="-260925" y="-1830123"/>
            <a:ext cx="11906866" cy="15145109"/>
          </a:xfrm>
          <a:custGeom>
            <a:avLst/>
            <a:gdLst/>
            <a:ahLst/>
            <a:cxnLst/>
            <a:rect l="l" t="t" r="r" b="b"/>
            <a:pathLst>
              <a:path w="17860299" h="22717664">
                <a:moveTo>
                  <a:pt x="0" y="0"/>
                </a:moveTo>
                <a:lnTo>
                  <a:pt x="17860300" y="0"/>
                </a:lnTo>
                <a:lnTo>
                  <a:pt x="17860300" y="22717664"/>
                </a:lnTo>
                <a:lnTo>
                  <a:pt x="0" y="227176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77415" y="2460438"/>
            <a:ext cx="1780214" cy="1824351"/>
          </a:xfrm>
          <a:custGeom>
            <a:avLst/>
            <a:gdLst/>
            <a:ahLst/>
            <a:cxnLst/>
            <a:rect l="l" t="t" r="r" b="b"/>
            <a:pathLst>
              <a:path w="2670321" h="2736527">
                <a:moveTo>
                  <a:pt x="0" y="0"/>
                </a:moveTo>
                <a:lnTo>
                  <a:pt x="2670321" y="0"/>
                </a:lnTo>
                <a:lnTo>
                  <a:pt x="2670321" y="2736527"/>
                </a:lnTo>
                <a:lnTo>
                  <a:pt x="0" y="2736527"/>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64864" y="2484103"/>
            <a:ext cx="1782325" cy="1557545"/>
          </a:xfrm>
          <a:custGeom>
            <a:avLst/>
            <a:gdLst/>
            <a:ahLst/>
            <a:cxnLst/>
            <a:rect l="l" t="t" r="r" b="b"/>
            <a:pathLst>
              <a:path w="2673488" h="2336318">
                <a:moveTo>
                  <a:pt x="0" y="0"/>
                </a:moveTo>
                <a:lnTo>
                  <a:pt x="2673488" y="0"/>
                </a:lnTo>
                <a:lnTo>
                  <a:pt x="2673488" y="2336318"/>
                </a:lnTo>
                <a:lnTo>
                  <a:pt x="0" y="2336318"/>
                </a:lnTo>
                <a:lnTo>
                  <a:pt x="0" y="0"/>
                </a:lnTo>
                <a:close/>
              </a:path>
            </a:pathLst>
          </a:custGeom>
          <a:blipFill>
            <a:blip r:embed="rId5"/>
            <a:stretch>
              <a:fillRect r="-366"/>
            </a:stretch>
          </a:blipFill>
        </p:spPr>
        <p:txBody>
          <a:bodyPr/>
          <a:lstStyle/>
          <a:p>
            <a:pPr defTabSz="609630"/>
            <a:endParaRPr lang="en-US" sz="1200">
              <a:solidFill>
                <a:prstClr val="black"/>
              </a:solidFill>
              <a:latin typeface="Calibri"/>
            </a:endParaRPr>
          </a:p>
        </p:txBody>
      </p:sp>
      <p:sp>
        <p:nvSpPr>
          <p:cNvPr id="5" name="Freeform 5"/>
          <p:cNvSpPr/>
          <p:nvPr/>
        </p:nvSpPr>
        <p:spPr>
          <a:xfrm>
            <a:off x="408341" y="116567"/>
            <a:ext cx="1649288" cy="1519569"/>
          </a:xfrm>
          <a:custGeom>
            <a:avLst/>
            <a:gdLst/>
            <a:ahLst/>
            <a:cxnLst/>
            <a:rect l="l" t="t" r="r" b="b"/>
            <a:pathLst>
              <a:path w="2473932" h="2279353">
                <a:moveTo>
                  <a:pt x="0" y="0"/>
                </a:moveTo>
                <a:lnTo>
                  <a:pt x="2473932" y="0"/>
                </a:lnTo>
                <a:lnTo>
                  <a:pt x="2473932" y="2279353"/>
                </a:lnTo>
                <a:lnTo>
                  <a:pt x="0" y="227935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0006724" y="116567"/>
            <a:ext cx="1639217" cy="1795491"/>
          </a:xfrm>
          <a:custGeom>
            <a:avLst/>
            <a:gdLst/>
            <a:ahLst/>
            <a:cxnLst/>
            <a:rect l="l" t="t" r="r" b="b"/>
            <a:pathLst>
              <a:path w="2458825" h="2693236">
                <a:moveTo>
                  <a:pt x="2458826" y="0"/>
                </a:moveTo>
                <a:lnTo>
                  <a:pt x="0" y="0"/>
                </a:lnTo>
                <a:lnTo>
                  <a:pt x="0" y="2693236"/>
                </a:lnTo>
                <a:lnTo>
                  <a:pt x="2458826" y="2693236"/>
                </a:lnTo>
                <a:lnTo>
                  <a:pt x="2458826" y="0"/>
                </a:lnTo>
                <a:close/>
              </a:path>
            </a:pathLst>
          </a:custGeom>
          <a:blipFill>
            <a:blip r:embed="rId7"/>
            <a:stretch>
              <a:fillRect r="-125"/>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0221763" y="5037365"/>
            <a:ext cx="1160470" cy="1982448"/>
          </a:xfrm>
          <a:custGeom>
            <a:avLst/>
            <a:gdLst/>
            <a:ahLst/>
            <a:cxnLst/>
            <a:rect l="l" t="t" r="r" b="b"/>
            <a:pathLst>
              <a:path w="1740705" h="2973672">
                <a:moveTo>
                  <a:pt x="1740705" y="0"/>
                </a:moveTo>
                <a:lnTo>
                  <a:pt x="0" y="0"/>
                </a:lnTo>
                <a:lnTo>
                  <a:pt x="0" y="2973672"/>
                </a:lnTo>
                <a:lnTo>
                  <a:pt x="1740705" y="2973672"/>
                </a:lnTo>
                <a:lnTo>
                  <a:pt x="1740705" y="0"/>
                </a:lnTo>
                <a:close/>
              </a:path>
            </a:pathLst>
          </a:custGeom>
          <a:blipFill>
            <a:blip r:embed="rId8"/>
            <a:stretch>
              <a:fillRect l="-299" r="-6182"/>
            </a:stretch>
          </a:blipFill>
        </p:spPr>
        <p:txBody>
          <a:bodyPr/>
          <a:lstStyle/>
          <a:p>
            <a:pPr defTabSz="609630"/>
            <a:endParaRPr lang="en-US" sz="1200">
              <a:solidFill>
                <a:prstClr val="black"/>
              </a:solidFill>
              <a:latin typeface="Calibri"/>
            </a:endParaRPr>
          </a:p>
        </p:txBody>
      </p:sp>
      <p:sp>
        <p:nvSpPr>
          <p:cNvPr id="8" name="Freeform 8"/>
          <p:cNvSpPr/>
          <p:nvPr/>
        </p:nvSpPr>
        <p:spPr>
          <a:xfrm flipH="1">
            <a:off x="277415" y="5110289"/>
            <a:ext cx="1411927" cy="1608184"/>
          </a:xfrm>
          <a:custGeom>
            <a:avLst/>
            <a:gdLst/>
            <a:ahLst/>
            <a:cxnLst/>
            <a:rect l="l" t="t" r="r" b="b"/>
            <a:pathLst>
              <a:path w="2117890" h="2412276">
                <a:moveTo>
                  <a:pt x="2117890" y="0"/>
                </a:moveTo>
                <a:lnTo>
                  <a:pt x="0" y="0"/>
                </a:lnTo>
                <a:lnTo>
                  <a:pt x="0" y="2412277"/>
                </a:lnTo>
                <a:lnTo>
                  <a:pt x="2117890" y="2412277"/>
                </a:lnTo>
                <a:lnTo>
                  <a:pt x="2117890" y="0"/>
                </a:lnTo>
                <a:close/>
              </a:path>
            </a:pathLst>
          </a:custGeom>
          <a:blipFill>
            <a:blip r:embed="rId9"/>
            <a:stretch>
              <a:fillRect r="-112"/>
            </a:stretch>
          </a:blipFill>
        </p:spPr>
        <p:txBody>
          <a:bodyPr/>
          <a:lstStyle/>
          <a:p>
            <a:pPr defTabSz="609630"/>
            <a:endParaRPr lang="en-US" sz="1200">
              <a:solidFill>
                <a:prstClr val="black"/>
              </a:solidFill>
              <a:latin typeface="Calibri"/>
            </a:endParaRPr>
          </a:p>
        </p:txBody>
      </p:sp>
      <p:sp>
        <p:nvSpPr>
          <p:cNvPr id="9" name="TextBox 9"/>
          <p:cNvSpPr txBox="1"/>
          <p:nvPr/>
        </p:nvSpPr>
        <p:spPr>
          <a:xfrm>
            <a:off x="5865835" y="1156790"/>
            <a:ext cx="69061" cy="333425"/>
          </a:xfrm>
          <a:prstGeom prst="rect">
            <a:avLst/>
          </a:prstGeom>
        </p:spPr>
        <p:txBody>
          <a:bodyPr lIns="0" tIns="0" rIns="0" bIns="0" rtlCol="0" anchor="t">
            <a:spAutoFit/>
          </a:bodyPr>
          <a:lstStyle/>
          <a:p>
            <a:pPr defTabSz="609630">
              <a:lnSpc>
                <a:spcPts val="2596"/>
              </a:lnSpc>
            </a:pPr>
            <a:r>
              <a:rPr lang="en-US" sz="2318">
                <a:solidFill>
                  <a:srgbClr val="000000"/>
                </a:solidFill>
                <a:latin typeface="Black Mango"/>
                <a:ea typeface="Black Mango"/>
                <a:cs typeface="Black Mango"/>
                <a:sym typeface="Black Mango"/>
              </a:rPr>
              <a:t> </a:t>
            </a:r>
          </a:p>
        </p:txBody>
      </p:sp>
      <p:sp>
        <p:nvSpPr>
          <p:cNvPr id="10" name="TextBox 10"/>
          <p:cNvSpPr txBox="1"/>
          <p:nvPr/>
        </p:nvSpPr>
        <p:spPr>
          <a:xfrm>
            <a:off x="4944889" y="1046063"/>
            <a:ext cx="3381330" cy="718145"/>
          </a:xfrm>
          <a:prstGeom prst="rect">
            <a:avLst/>
          </a:prstGeom>
        </p:spPr>
        <p:txBody>
          <a:bodyPr lIns="0" tIns="0" rIns="0" bIns="0" rtlCol="0" anchor="t">
            <a:spAutoFit/>
          </a:bodyPr>
          <a:lstStyle/>
          <a:p>
            <a:pPr defTabSz="609630">
              <a:lnSpc>
                <a:spcPts val="5600"/>
              </a:lnSpc>
            </a:pPr>
            <a:r>
              <a:rPr lang="en-US" sz="5000">
                <a:solidFill>
                  <a:srgbClr val="000000"/>
                </a:solidFill>
                <a:latin typeface="Black Mango"/>
                <a:ea typeface="Black Mango"/>
                <a:cs typeface="Black Mango"/>
                <a:sym typeface="Black Mango"/>
              </a:rPr>
              <a:t>Friday</a:t>
            </a:r>
          </a:p>
        </p:txBody>
      </p:sp>
      <p:sp>
        <p:nvSpPr>
          <p:cNvPr id="11" name="TextBox 11"/>
          <p:cNvSpPr txBox="1"/>
          <p:nvPr/>
        </p:nvSpPr>
        <p:spPr>
          <a:xfrm>
            <a:off x="4002451" y="1547712"/>
            <a:ext cx="4187099" cy="953979"/>
          </a:xfrm>
          <a:prstGeom prst="rect">
            <a:avLst/>
          </a:prstGeom>
        </p:spPr>
        <p:txBody>
          <a:bodyPr lIns="0" tIns="0" rIns="0" bIns="0" rtlCol="0" anchor="t">
            <a:spAutoFit/>
          </a:bodyPr>
          <a:lstStyle/>
          <a:p>
            <a:pPr defTabSz="609630">
              <a:lnSpc>
                <a:spcPts val="8385"/>
              </a:lnSpc>
            </a:pPr>
            <a:r>
              <a:rPr lang="en-US" sz="5000" spc="5">
                <a:solidFill>
                  <a:srgbClr val="000000"/>
                </a:solidFill>
                <a:latin typeface="Black Mango"/>
                <a:ea typeface="Black Mango"/>
                <a:cs typeface="Black Mango"/>
                <a:sym typeface="Black Mango"/>
              </a:rPr>
              <a:t>October 17</a:t>
            </a:r>
          </a:p>
        </p:txBody>
      </p:sp>
      <p:sp>
        <p:nvSpPr>
          <p:cNvPr id="12" name="TextBox 12"/>
          <p:cNvSpPr txBox="1"/>
          <p:nvPr/>
        </p:nvSpPr>
        <p:spPr>
          <a:xfrm>
            <a:off x="2747707" y="3143673"/>
            <a:ext cx="6236255" cy="1001877"/>
          </a:xfrm>
          <a:prstGeom prst="rect">
            <a:avLst/>
          </a:prstGeom>
        </p:spPr>
        <p:txBody>
          <a:bodyPr lIns="0" tIns="0" rIns="0" bIns="0" rtlCol="0" anchor="t">
            <a:spAutoFit/>
          </a:bodyPr>
          <a:lstStyle/>
          <a:p>
            <a:pPr algn="ctr" defTabSz="609630">
              <a:lnSpc>
                <a:spcPts val="1051"/>
              </a:lnSpc>
            </a:pPr>
            <a:endParaRPr sz="1200">
              <a:solidFill>
                <a:prstClr val="black"/>
              </a:solidFill>
              <a:latin typeface="Calibri"/>
            </a:endParaRPr>
          </a:p>
          <a:p>
            <a:pPr algn="ctr" defTabSz="609630">
              <a:lnSpc>
                <a:spcPts val="2325"/>
              </a:lnSpc>
            </a:pPr>
            <a:r>
              <a:rPr lang="en-US" sz="1700">
                <a:solidFill>
                  <a:srgbClr val="E36F02"/>
                </a:solidFill>
                <a:latin typeface="Black Mango"/>
                <a:ea typeface="Black Mango"/>
                <a:cs typeface="Black Mango"/>
                <a:sym typeface="Black Mango"/>
              </a:rPr>
              <a:t>Tickets:$15 onlineonly through theschool store starting October 1 until October 16. At the Door: $20 (Cashless. – Card Only.) A night full of games, music, food, and fun!</a:t>
            </a:r>
          </a:p>
        </p:txBody>
      </p:sp>
      <p:sp>
        <p:nvSpPr>
          <p:cNvPr id="13" name="TextBox 13"/>
          <p:cNvSpPr txBox="1"/>
          <p:nvPr/>
        </p:nvSpPr>
        <p:spPr>
          <a:xfrm>
            <a:off x="4908138" y="2851573"/>
            <a:ext cx="36751" cy="334194"/>
          </a:xfrm>
          <a:prstGeom prst="rect">
            <a:avLst/>
          </a:prstGeom>
        </p:spPr>
        <p:txBody>
          <a:bodyPr lIns="0" tIns="0" rIns="0" bIns="0" rtlCol="0" anchor="t">
            <a:spAutoFit/>
          </a:bodyPr>
          <a:lstStyle/>
          <a:p>
            <a:pPr defTabSz="609630">
              <a:lnSpc>
                <a:spcPts val="3083"/>
              </a:lnSpc>
            </a:pPr>
            <a:r>
              <a:rPr lang="en-US" sz="1233">
                <a:solidFill>
                  <a:srgbClr val="E36F02"/>
                </a:solidFill>
                <a:latin typeface="Black Mango"/>
                <a:ea typeface="Black Mango"/>
                <a:cs typeface="Black Mango"/>
                <a:sym typeface="Black Mango"/>
              </a:rPr>
              <a:t> </a:t>
            </a:r>
          </a:p>
        </p:txBody>
      </p:sp>
      <p:sp>
        <p:nvSpPr>
          <p:cNvPr id="14" name="TextBox 14"/>
          <p:cNvSpPr txBox="1"/>
          <p:nvPr/>
        </p:nvSpPr>
        <p:spPr>
          <a:xfrm>
            <a:off x="7434791" y="2058108"/>
            <a:ext cx="304804" cy="169598"/>
          </a:xfrm>
          <a:prstGeom prst="rect">
            <a:avLst/>
          </a:prstGeom>
        </p:spPr>
        <p:txBody>
          <a:bodyPr lIns="0" tIns="0" rIns="0" bIns="0" rtlCol="0" anchor="t">
            <a:spAutoFit/>
          </a:bodyPr>
          <a:lstStyle/>
          <a:p>
            <a:pPr defTabSz="609630">
              <a:lnSpc>
                <a:spcPts val="1091"/>
              </a:lnSpc>
            </a:pPr>
            <a:r>
              <a:rPr lang="en-US" sz="2183">
                <a:solidFill>
                  <a:srgbClr val="000000"/>
                </a:solidFill>
                <a:latin typeface="Black Mango"/>
                <a:ea typeface="Black Mango"/>
                <a:cs typeface="Black Mango"/>
                <a:sym typeface="Black Mango"/>
              </a:rPr>
              <a:t>th</a:t>
            </a:r>
          </a:p>
        </p:txBody>
      </p:sp>
      <p:sp>
        <p:nvSpPr>
          <p:cNvPr id="15" name="TextBox 15"/>
          <p:cNvSpPr txBox="1"/>
          <p:nvPr/>
        </p:nvSpPr>
        <p:spPr>
          <a:xfrm>
            <a:off x="7478777" y="2378736"/>
            <a:ext cx="108416" cy="279435"/>
          </a:xfrm>
          <a:prstGeom prst="rect">
            <a:avLst/>
          </a:prstGeom>
        </p:spPr>
        <p:txBody>
          <a:bodyPr lIns="0" tIns="0" rIns="0" bIns="0" rtlCol="0" anchor="t">
            <a:spAutoFit/>
          </a:bodyPr>
          <a:lstStyle/>
          <a:p>
            <a:pPr defTabSz="609630">
              <a:lnSpc>
                <a:spcPts val="1819"/>
              </a:lnSpc>
            </a:pPr>
            <a:r>
              <a:rPr lang="en-US" sz="3639">
                <a:solidFill>
                  <a:srgbClr val="000000"/>
                </a:solidFill>
                <a:latin typeface="Black Mango"/>
                <a:ea typeface="Black Mango"/>
                <a:cs typeface="Black Mango"/>
                <a:sym typeface="Black Mango"/>
              </a:rPr>
              <a:t> </a:t>
            </a:r>
          </a:p>
        </p:txBody>
      </p:sp>
      <p:sp>
        <p:nvSpPr>
          <p:cNvPr id="16" name="TextBox 16"/>
          <p:cNvSpPr txBox="1"/>
          <p:nvPr/>
        </p:nvSpPr>
        <p:spPr>
          <a:xfrm>
            <a:off x="3774796" y="367492"/>
            <a:ext cx="4320199" cy="620234"/>
          </a:xfrm>
          <a:prstGeom prst="rect">
            <a:avLst/>
          </a:prstGeom>
        </p:spPr>
        <p:txBody>
          <a:bodyPr lIns="0" tIns="0" rIns="0" bIns="0" rtlCol="0" anchor="t">
            <a:spAutoFit/>
          </a:bodyPr>
          <a:lstStyle/>
          <a:p>
            <a:pPr algn="ctr" defTabSz="609630">
              <a:lnSpc>
                <a:spcPts val="5298"/>
              </a:lnSpc>
            </a:pPr>
            <a:r>
              <a:rPr lang="en-US" sz="3784">
                <a:solidFill>
                  <a:srgbClr val="000000"/>
                </a:solidFill>
                <a:latin typeface="Black Mango"/>
                <a:ea typeface="Black Mango"/>
                <a:cs typeface="Black Mango"/>
                <a:sym typeface="Black Mango"/>
              </a:rPr>
              <a:t>Fall Lock In</a:t>
            </a:r>
          </a:p>
        </p:txBody>
      </p:sp>
      <p:sp>
        <p:nvSpPr>
          <p:cNvPr id="17" name="TextBox 17"/>
          <p:cNvSpPr txBox="1"/>
          <p:nvPr/>
        </p:nvSpPr>
        <p:spPr>
          <a:xfrm>
            <a:off x="6704290" y="3821122"/>
            <a:ext cx="28783" cy="201274"/>
          </a:xfrm>
          <a:prstGeom prst="rect">
            <a:avLst/>
          </a:prstGeom>
        </p:spPr>
        <p:txBody>
          <a:bodyPr lIns="0" tIns="0" rIns="0" bIns="0" rtlCol="0" anchor="t">
            <a:spAutoFit/>
          </a:bodyPr>
          <a:lstStyle/>
          <a:p>
            <a:pPr defTabSz="609630">
              <a:lnSpc>
                <a:spcPts val="1843"/>
              </a:lnSpc>
            </a:pPr>
            <a:r>
              <a:rPr lang="en-US" sz="965">
                <a:solidFill>
                  <a:srgbClr val="E36F02"/>
                </a:solidFill>
                <a:latin typeface="Black Mango"/>
                <a:ea typeface="Black Mango"/>
                <a:cs typeface="Black Mango"/>
                <a:sym typeface="Black Mango"/>
              </a:rPr>
              <a:t> </a:t>
            </a:r>
          </a:p>
        </p:txBody>
      </p:sp>
      <p:sp>
        <p:nvSpPr>
          <p:cNvPr id="18" name="TextBox 18"/>
          <p:cNvSpPr txBox="1"/>
          <p:nvPr/>
        </p:nvSpPr>
        <p:spPr>
          <a:xfrm>
            <a:off x="3050857" y="4257548"/>
            <a:ext cx="5629957" cy="784382"/>
          </a:xfrm>
          <a:prstGeom prst="rect">
            <a:avLst/>
          </a:prstGeom>
        </p:spPr>
        <p:txBody>
          <a:bodyPr lIns="0" tIns="0" rIns="0" bIns="0" rtlCol="0" anchor="t">
            <a:spAutoFit/>
          </a:bodyPr>
          <a:lstStyle/>
          <a:p>
            <a:pPr algn="ctr" defTabSz="609630">
              <a:lnSpc>
                <a:spcPts val="2063"/>
              </a:lnSpc>
            </a:pPr>
            <a:r>
              <a:rPr lang="en-US" sz="1499">
                <a:solidFill>
                  <a:srgbClr val="E36F02"/>
                </a:solidFill>
                <a:latin typeface="Black Mango"/>
                <a:ea typeface="Black Mango"/>
                <a:cs typeface="Black Mango"/>
                <a:sym typeface="Black Mango"/>
              </a:rPr>
              <a:t>Permission slips will be available inthefront officeno later than October 1. They must be turned in at the front office during lunch or before school.</a:t>
            </a:r>
          </a:p>
        </p:txBody>
      </p:sp>
      <p:sp>
        <p:nvSpPr>
          <p:cNvPr id="19" name="TextBox 19"/>
          <p:cNvSpPr txBox="1"/>
          <p:nvPr/>
        </p:nvSpPr>
        <p:spPr>
          <a:xfrm>
            <a:off x="2434240" y="5141353"/>
            <a:ext cx="6863190" cy="1387367"/>
          </a:xfrm>
          <a:prstGeom prst="rect">
            <a:avLst/>
          </a:prstGeom>
        </p:spPr>
        <p:txBody>
          <a:bodyPr lIns="0" tIns="0" rIns="0" bIns="0" rtlCol="0" anchor="t">
            <a:spAutoFit/>
          </a:bodyPr>
          <a:lstStyle/>
          <a:p>
            <a:pPr algn="ctr" defTabSz="609630">
              <a:lnSpc>
                <a:spcPts val="2243"/>
              </a:lnSpc>
            </a:pPr>
            <a:r>
              <a:rPr lang="en-US" sz="1619" b="1">
                <a:solidFill>
                  <a:srgbClr val="000000"/>
                </a:solidFill>
                <a:latin typeface="Black Mango Bold"/>
                <a:ea typeface="Black Mango Bold"/>
                <a:cs typeface="Black Mango Bold"/>
                <a:sym typeface="Black Mango Bold"/>
              </a:rPr>
              <a:t>This event is currently for high school students only. If 250 tickets are not sold by October 10, it will open up to middle school students. Students on academic or behavioral probation are not allowed to attend. No refunds will be issued if a ticket is purchased by a student who is ineligible.</a:t>
            </a:r>
          </a:p>
        </p:txBody>
      </p:sp>
      <p:sp>
        <p:nvSpPr>
          <p:cNvPr id="20" name="TextBox 20"/>
          <p:cNvSpPr txBox="1"/>
          <p:nvPr/>
        </p:nvSpPr>
        <p:spPr>
          <a:xfrm>
            <a:off x="2816768" y="2573442"/>
            <a:ext cx="6236255" cy="468398"/>
          </a:xfrm>
          <a:prstGeom prst="rect">
            <a:avLst/>
          </a:prstGeom>
        </p:spPr>
        <p:txBody>
          <a:bodyPr lIns="0" tIns="0" rIns="0" bIns="0" rtlCol="0" anchor="t">
            <a:spAutoFit/>
          </a:bodyPr>
          <a:lstStyle/>
          <a:p>
            <a:pPr algn="ctr" defTabSz="609630">
              <a:lnSpc>
                <a:spcPts val="4013"/>
              </a:lnSpc>
            </a:pPr>
            <a:r>
              <a:rPr lang="en-US" sz="2866" b="1">
                <a:solidFill>
                  <a:srgbClr val="000000"/>
                </a:solidFill>
                <a:latin typeface="Black Mango Bold"/>
                <a:ea typeface="Black Mango Bold"/>
                <a:cs typeface="Black Mango Bold"/>
                <a:sym typeface="Black Mango Bold"/>
              </a:rPr>
              <a:t>9PM-6AM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A37B6-13AC-9D31-7CC7-11DA5B0CE76B}"/>
              </a:ext>
            </a:extLst>
          </p:cNvPr>
          <p:cNvSpPr>
            <a:spLocks noGrp="1"/>
          </p:cNvSpPr>
          <p:nvPr>
            <p:ph type="title"/>
          </p:nvPr>
        </p:nvSpPr>
        <p:spPr/>
        <p:txBody>
          <a:bodyPr/>
          <a:lstStyle/>
          <a:p>
            <a:pPr algn="ctr"/>
            <a:r>
              <a:rPr lang="en-US" dirty="0"/>
              <a:t>Picture Retakes/Make Ups</a:t>
            </a:r>
          </a:p>
        </p:txBody>
      </p:sp>
      <p:sp>
        <p:nvSpPr>
          <p:cNvPr id="5" name="Content Placeholder 4">
            <a:extLst>
              <a:ext uri="{FF2B5EF4-FFF2-40B4-BE49-F238E27FC236}">
                <a16:creationId xmlns:a16="http://schemas.microsoft.com/office/drawing/2014/main" id="{00C2F495-258F-31B8-BC2D-936D9C5E4698}"/>
              </a:ext>
            </a:extLst>
          </p:cNvPr>
          <p:cNvSpPr>
            <a:spLocks noGrp="1"/>
          </p:cNvSpPr>
          <p:nvPr>
            <p:ph idx="1"/>
          </p:nvPr>
        </p:nvSpPr>
        <p:spPr/>
        <p:txBody>
          <a:bodyPr>
            <a:normAutofit/>
          </a:bodyPr>
          <a:lstStyle/>
          <a:p>
            <a:pPr marL="0" indent="0">
              <a:buNone/>
            </a:pPr>
            <a:r>
              <a:rPr lang="en-US" dirty="0"/>
              <a:t>If you were absent, didn’t attend yet, or want a picture retake, you must have a parent follow the link below and sign up for the session </a:t>
            </a:r>
            <a:r>
              <a:rPr lang="en-US"/>
              <a:t>on Tuesday, October </a:t>
            </a:r>
            <a:r>
              <a:rPr lang="en-US" dirty="0"/>
              <a:t>28</a:t>
            </a:r>
            <a:r>
              <a:rPr lang="en-US" baseline="30000" dirty="0"/>
              <a:t>th</a:t>
            </a:r>
            <a:r>
              <a:rPr lang="en-US" dirty="0"/>
              <a:t>.   </a:t>
            </a:r>
          </a:p>
          <a:p>
            <a:pPr marL="0" indent="0">
              <a:buNone/>
            </a:pPr>
            <a:r>
              <a:rPr lang="en-US" dirty="0"/>
              <a:t>These slides can be accessed from the school’s website under announcements </a:t>
            </a:r>
          </a:p>
          <a:p>
            <a:pPr marL="0" indent="0">
              <a:buNone/>
            </a:pPr>
            <a:endParaRPr lang="en-US" dirty="0">
              <a:hlinkClick r:id=""/>
            </a:endParaRPr>
          </a:p>
          <a:p>
            <a:pPr marL="0" indent="0">
              <a:buNone/>
            </a:pPr>
            <a:r>
              <a:rPr lang="en-US" dirty="0">
                <a:hlinkClick r:id=""/>
              </a:rPr>
              <a:t>www.focusedonforever.com/retakes</a:t>
            </a:r>
            <a:endParaRPr lang="en-US" dirty="0"/>
          </a:p>
        </p:txBody>
      </p:sp>
    </p:spTree>
    <p:extLst>
      <p:ext uri="{BB962C8B-B14F-4D97-AF65-F5344CB8AC3E}">
        <p14:creationId xmlns:p14="http://schemas.microsoft.com/office/powerpoint/2010/main" val="4155224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291F-F764-BA01-EBD7-BC4719A2BD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12DB1-5BB7-C18B-FF14-F30B22C3071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43B0B7-71B2-4632-BA0E-3396BFB6E8AD}"/>
              </a:ext>
            </a:extLst>
          </p:cNvPr>
          <p:cNvPicPr>
            <a:picLocks noChangeAspect="1"/>
          </p:cNvPicPr>
          <p:nvPr/>
        </p:nvPicPr>
        <p:blipFill>
          <a:blip r:embed="rId2"/>
          <a:stretch>
            <a:fillRect/>
          </a:stretch>
        </p:blipFill>
        <p:spPr>
          <a:xfrm>
            <a:off x="0" y="15727"/>
            <a:ext cx="12192000" cy="6826546"/>
          </a:xfrm>
          <a:prstGeom prst="rect">
            <a:avLst/>
          </a:prstGeom>
        </p:spPr>
      </p:pic>
    </p:spTree>
    <p:extLst>
      <p:ext uri="{BB962C8B-B14F-4D97-AF65-F5344CB8AC3E}">
        <p14:creationId xmlns:p14="http://schemas.microsoft.com/office/powerpoint/2010/main" val="115950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208" y="508092"/>
            <a:ext cx="4358503" cy="1540830"/>
          </a:xfrm>
        </p:spPr>
        <p:txBody>
          <a:bodyPr anchor="t">
            <a:normAutofit/>
          </a:bodyPr>
          <a:lstStyle/>
          <a:p>
            <a:pPr>
              <a:lnSpc>
                <a:spcPct val="90000"/>
              </a:lnSpc>
            </a:pPr>
            <a:r>
              <a:rPr lang="en-US" b="1"/>
              <a:t>FBA</a:t>
            </a:r>
            <a:br>
              <a:rPr lang="en-US" sz="4200" b="1"/>
            </a:br>
            <a:r>
              <a:rPr lang="en-US" sz="2800" b="1"/>
              <a:t>Cornhole Construction!!!!</a:t>
            </a:r>
            <a:endParaRPr lang="en-US" sz="4200" b="1"/>
          </a:p>
        </p:txBody>
      </p:sp>
      <p:sp>
        <p:nvSpPr>
          <p:cNvPr id="3" name="Subtitle 2"/>
          <p:cNvSpPr>
            <a:spLocks noGrp="1"/>
          </p:cNvSpPr>
          <p:nvPr>
            <p:ph type="subTitle" idx="1"/>
          </p:nvPr>
        </p:nvSpPr>
        <p:spPr>
          <a:xfrm>
            <a:off x="520842" y="2924677"/>
            <a:ext cx="4378286" cy="1540830"/>
          </a:xfrm>
        </p:spPr>
        <p:txBody>
          <a:bodyPr vert="horz" lIns="91440" tIns="45720" rIns="91440" bIns="45720" rtlCol="0" anchor="b">
            <a:noAutofit/>
          </a:bodyPr>
          <a:lstStyle/>
          <a:p>
            <a:r>
              <a:rPr lang="en-US" sz="3000" b="1">
                <a:latin typeface="Baskerville Old Face"/>
              </a:rPr>
              <a:t>Monday &amp; Wednesday</a:t>
            </a:r>
          </a:p>
          <a:p>
            <a:r>
              <a:rPr lang="en-US" sz="3000" b="1">
                <a:latin typeface="Baskerville Old Face"/>
              </a:rPr>
              <a:t>During Lunch</a:t>
            </a:r>
          </a:p>
          <a:p>
            <a:r>
              <a:rPr lang="en-US" sz="3000" b="1">
                <a:latin typeface="Baskerville Old Face"/>
              </a:rPr>
              <a:t>Room 175</a:t>
            </a:r>
          </a:p>
        </p:txBody>
      </p:sp>
      <p:pic>
        <p:nvPicPr>
          <p:cNvPr id="7" name="Picture 6" descr="A Woodgrain Triangle #2 -Custom regulation size cornhole boards - Cornhole  Pro LLC">
            <a:extLst>
              <a:ext uri="{FF2B5EF4-FFF2-40B4-BE49-F238E27FC236}">
                <a16:creationId xmlns:a16="http://schemas.microsoft.com/office/drawing/2014/main" id="{AECA4F4C-3B8F-6B48-8795-EED65729ECC5}"/>
              </a:ext>
            </a:extLst>
          </p:cNvPr>
          <p:cNvPicPr>
            <a:picLocks noChangeAspect="1"/>
          </p:cNvPicPr>
          <p:nvPr/>
        </p:nvPicPr>
        <p:blipFill>
          <a:blip r:embed="rId2"/>
          <a:srcRect r="3" b="4318"/>
          <a:stretch>
            <a:fillRect/>
          </a:stretch>
        </p:blipFill>
        <p:spPr>
          <a:xfrm>
            <a:off x="5398477" y="508090"/>
            <a:ext cx="6271028" cy="5745379"/>
          </a:xfrm>
          <a:prstGeom prst="rect">
            <a:avLst/>
          </a:prstGeom>
        </p:spPr>
      </p:pic>
      <p:sp>
        <p:nvSpPr>
          <p:cNvPr id="10" name="TextBox 9">
            <a:extLst>
              <a:ext uri="{FF2B5EF4-FFF2-40B4-BE49-F238E27FC236}">
                <a16:creationId xmlns:a16="http://schemas.microsoft.com/office/drawing/2014/main" id="{818AD294-229F-D098-43E8-E4BBE3614623}"/>
              </a:ext>
            </a:extLst>
          </p:cNvPr>
          <p:cNvSpPr txBox="1"/>
          <p:nvPr/>
        </p:nvSpPr>
        <p:spPr>
          <a:xfrm>
            <a:off x="491554" y="5222418"/>
            <a:ext cx="4407574" cy="1000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ptos" panose="02110004020202020204"/>
                <a:ea typeface="+mn-ea"/>
                <a:cs typeface="+mn-cs"/>
              </a:rPr>
              <a:t>If you have any questions, email: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Gunner - gcome001@somerset.colegia.org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Leo - lsalg001@somerset.colegia.org</a:t>
            </a:r>
          </a:p>
        </p:txBody>
      </p:sp>
      <p:sp>
        <p:nvSpPr>
          <p:cNvPr id="4" name="TextBox 3">
            <a:extLst>
              <a:ext uri="{FF2B5EF4-FFF2-40B4-BE49-F238E27FC236}">
                <a16:creationId xmlns:a16="http://schemas.microsoft.com/office/drawing/2014/main" id="{0E0DC204-0FEB-FE63-21EE-85D55633C160}"/>
              </a:ext>
            </a:extLst>
          </p:cNvPr>
          <p:cNvSpPr txBox="1"/>
          <p:nvPr/>
        </p:nvSpPr>
        <p:spPr>
          <a:xfrm>
            <a:off x="491554" y="1758121"/>
            <a:ext cx="43881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3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FBA Members Only --</a:t>
            </a:r>
            <a:endParaRPr kumimoji="0" lang="en-US"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301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etnam Veterans of America VVA Sticker">
            <a:extLst>
              <a:ext uri="{FF2B5EF4-FFF2-40B4-BE49-F238E27FC236}">
                <a16:creationId xmlns:a16="http://schemas.microsoft.com/office/drawing/2014/main" id="{FB108CE4-410E-5B15-9E67-5A673FBBEA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27293" cy="3227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A461D2-69DF-C4D1-ED00-68B5961D43FB}"/>
              </a:ext>
            </a:extLst>
          </p:cNvPr>
          <p:cNvSpPr txBox="1"/>
          <p:nvPr/>
        </p:nvSpPr>
        <p:spPr>
          <a:xfrm>
            <a:off x="3227292" y="1175449"/>
            <a:ext cx="89647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ptos" panose="02110004020202020204"/>
                <a:ea typeface="+mn-ea"/>
                <a:cs typeface="+mn-cs"/>
              </a:rPr>
              <a:t>Toy Drive</a:t>
            </a:r>
          </a:p>
        </p:txBody>
      </p:sp>
      <p:sp>
        <p:nvSpPr>
          <p:cNvPr id="7" name="TextBox 6">
            <a:extLst>
              <a:ext uri="{FF2B5EF4-FFF2-40B4-BE49-F238E27FC236}">
                <a16:creationId xmlns:a16="http://schemas.microsoft.com/office/drawing/2014/main" id="{34E313A8-CB2E-7E3A-DBB3-4E0397F9B0B7}"/>
              </a:ext>
            </a:extLst>
          </p:cNvPr>
          <p:cNvSpPr txBox="1"/>
          <p:nvPr/>
        </p:nvSpPr>
        <p:spPr>
          <a:xfrm>
            <a:off x="3227291" y="613186"/>
            <a:ext cx="89647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prstClr val="black"/>
                </a:solidFill>
                <a:effectLst/>
                <a:uLnTx/>
                <a:uFillTx/>
                <a:latin typeface="Aptos" panose="02110004020202020204"/>
                <a:ea typeface="+mn-ea"/>
                <a:cs typeface="+mn-cs"/>
              </a:rPr>
              <a:t>Vietnam Veterans of America</a:t>
            </a:r>
          </a:p>
        </p:txBody>
      </p:sp>
      <p:sp>
        <p:nvSpPr>
          <p:cNvPr id="8" name="TextBox 7">
            <a:extLst>
              <a:ext uri="{FF2B5EF4-FFF2-40B4-BE49-F238E27FC236}">
                <a16:creationId xmlns:a16="http://schemas.microsoft.com/office/drawing/2014/main" id="{698744EC-72EC-4642-9397-A0D81101A8CA}"/>
              </a:ext>
            </a:extLst>
          </p:cNvPr>
          <p:cNvSpPr txBox="1"/>
          <p:nvPr/>
        </p:nvSpPr>
        <p:spPr>
          <a:xfrm>
            <a:off x="3227291" y="2621999"/>
            <a:ext cx="89647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October 1, 2025 - December 1, 2025</a:t>
            </a:r>
          </a:p>
        </p:txBody>
      </p:sp>
      <p:pic>
        <p:nvPicPr>
          <p:cNvPr id="12" name="Picture 11">
            <a:extLst>
              <a:ext uri="{FF2B5EF4-FFF2-40B4-BE49-F238E27FC236}">
                <a16:creationId xmlns:a16="http://schemas.microsoft.com/office/drawing/2014/main" id="{2F04ADD3-3E74-C62A-F3EA-8242843D8C9E}"/>
              </a:ext>
            </a:extLst>
          </p:cNvPr>
          <p:cNvPicPr>
            <a:picLocks noChangeAspect="1"/>
          </p:cNvPicPr>
          <p:nvPr/>
        </p:nvPicPr>
        <p:blipFill>
          <a:blip r:embed="rId3"/>
          <a:stretch>
            <a:fillRect/>
          </a:stretch>
        </p:blipFill>
        <p:spPr>
          <a:xfrm>
            <a:off x="6998578" y="3268330"/>
            <a:ext cx="5193422" cy="3462281"/>
          </a:xfrm>
          <a:prstGeom prst="rect">
            <a:avLst/>
          </a:prstGeom>
        </p:spPr>
      </p:pic>
      <p:sp>
        <p:nvSpPr>
          <p:cNvPr id="13" name="TextBox 12">
            <a:extLst>
              <a:ext uri="{FF2B5EF4-FFF2-40B4-BE49-F238E27FC236}">
                <a16:creationId xmlns:a16="http://schemas.microsoft.com/office/drawing/2014/main" id="{FC8301DF-4041-5C93-D1F0-F2AE4AE7432F}"/>
              </a:ext>
            </a:extLst>
          </p:cNvPr>
          <p:cNvSpPr txBox="1"/>
          <p:nvPr/>
        </p:nvSpPr>
        <p:spPr>
          <a:xfrm>
            <a:off x="570156" y="3126891"/>
            <a:ext cx="7704930" cy="3447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SCA &amp; SCPA community is supporting a local military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veteran organization through their holiday toy drive.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Bring a new unwrapped toy and deposit it in your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House’s box in Building C, in front of room #175.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 points will be awarded for 1</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2</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nd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and 3</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rd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place.</a:t>
            </a:r>
          </a:p>
        </p:txBody>
      </p:sp>
    </p:spTree>
    <p:extLst>
      <p:ext uri="{BB962C8B-B14F-4D97-AF65-F5344CB8AC3E}">
        <p14:creationId xmlns:p14="http://schemas.microsoft.com/office/powerpoint/2010/main" val="4054707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Freeform 2"/>
          <p:cNvSpPr/>
          <p:nvPr/>
        </p:nvSpPr>
        <p:spPr>
          <a:xfrm>
            <a:off x="3918593" y="2210913"/>
            <a:ext cx="4876800" cy="1276835"/>
          </a:xfrm>
          <a:custGeom>
            <a:avLst/>
            <a:gdLst/>
            <a:ahLst/>
            <a:cxnLst/>
            <a:rect l="l" t="t" r="r" b="b"/>
            <a:pathLst>
              <a:path w="7315200" h="1915252">
                <a:moveTo>
                  <a:pt x="0" y="0"/>
                </a:moveTo>
                <a:lnTo>
                  <a:pt x="7315200" y="0"/>
                </a:lnTo>
                <a:lnTo>
                  <a:pt x="7315200" y="1915252"/>
                </a:lnTo>
                <a:lnTo>
                  <a:pt x="0" y="19152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99174" y="791852"/>
            <a:ext cx="2832421" cy="283242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76200" y="47625"/>
              <a:ext cx="660400" cy="688975"/>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grpSp>
        <p:nvGrpSpPr>
          <p:cNvPr id="6" name="Group 6"/>
          <p:cNvGrpSpPr/>
          <p:nvPr/>
        </p:nvGrpSpPr>
        <p:grpSpPr>
          <a:xfrm>
            <a:off x="9239893" y="851424"/>
            <a:ext cx="2713277" cy="271327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76200" y="47625"/>
              <a:ext cx="660400" cy="688975"/>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grpSp>
        <p:nvGrpSpPr>
          <p:cNvPr id="9" name="Group 9"/>
          <p:cNvGrpSpPr/>
          <p:nvPr/>
        </p:nvGrpSpPr>
        <p:grpSpPr>
          <a:xfrm>
            <a:off x="361598" y="4052228"/>
            <a:ext cx="2681413" cy="26814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76200" y="47625"/>
              <a:ext cx="660400" cy="688975"/>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
        <p:nvSpPr>
          <p:cNvPr id="12" name="Freeform 12"/>
          <p:cNvSpPr/>
          <p:nvPr/>
        </p:nvSpPr>
        <p:spPr>
          <a:xfrm>
            <a:off x="3725602" y="4901834"/>
            <a:ext cx="5262783" cy="1270366"/>
          </a:xfrm>
          <a:custGeom>
            <a:avLst/>
            <a:gdLst/>
            <a:ahLst/>
            <a:cxnLst/>
            <a:rect l="l" t="t" r="r" b="b"/>
            <a:pathLst>
              <a:path w="7894175" h="1905549">
                <a:moveTo>
                  <a:pt x="0" y="0"/>
                </a:moveTo>
                <a:lnTo>
                  <a:pt x="7894174" y="0"/>
                </a:lnTo>
                <a:lnTo>
                  <a:pt x="7894174" y="1905549"/>
                </a:lnTo>
                <a:lnTo>
                  <a:pt x="0" y="1905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286223" y="1282909"/>
            <a:ext cx="1890959" cy="546659"/>
          </a:xfrm>
          <a:custGeom>
            <a:avLst/>
            <a:gdLst/>
            <a:ahLst/>
            <a:cxnLst/>
            <a:rect l="l" t="t" r="r" b="b"/>
            <a:pathLst>
              <a:path w="2836439" h="819989">
                <a:moveTo>
                  <a:pt x="0" y="0"/>
                </a:moveTo>
                <a:lnTo>
                  <a:pt x="2836439" y="0"/>
                </a:lnTo>
                <a:lnTo>
                  <a:pt x="2836439" y="819989"/>
                </a:lnTo>
                <a:lnTo>
                  <a:pt x="0" y="819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5411514" y="4188118"/>
            <a:ext cx="1890959" cy="546659"/>
          </a:xfrm>
          <a:custGeom>
            <a:avLst/>
            <a:gdLst/>
            <a:ahLst/>
            <a:cxnLst/>
            <a:rect l="l" t="t" r="r" b="b"/>
            <a:pathLst>
              <a:path w="2836439" h="819989">
                <a:moveTo>
                  <a:pt x="0" y="0"/>
                </a:moveTo>
                <a:lnTo>
                  <a:pt x="2836439" y="0"/>
                </a:lnTo>
                <a:lnTo>
                  <a:pt x="2836439" y="819989"/>
                </a:lnTo>
                <a:lnTo>
                  <a:pt x="0" y="819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7879195" y="2349883"/>
            <a:ext cx="758059" cy="998489"/>
          </a:xfrm>
          <a:custGeom>
            <a:avLst/>
            <a:gdLst/>
            <a:ahLst/>
            <a:cxnLst/>
            <a:rect l="l" t="t" r="r" b="b"/>
            <a:pathLst>
              <a:path w="1137089" h="1497733">
                <a:moveTo>
                  <a:pt x="0" y="0"/>
                </a:moveTo>
                <a:lnTo>
                  <a:pt x="1137089" y="0"/>
                </a:lnTo>
                <a:lnTo>
                  <a:pt x="1137089" y="1497733"/>
                </a:lnTo>
                <a:lnTo>
                  <a:pt x="0" y="1497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4080685" y="2280930"/>
            <a:ext cx="758059" cy="998489"/>
          </a:xfrm>
          <a:custGeom>
            <a:avLst/>
            <a:gdLst/>
            <a:ahLst/>
            <a:cxnLst/>
            <a:rect l="l" t="t" r="r" b="b"/>
            <a:pathLst>
              <a:path w="1137089" h="1497733">
                <a:moveTo>
                  <a:pt x="0" y="0"/>
                </a:moveTo>
                <a:lnTo>
                  <a:pt x="1137089" y="0"/>
                </a:lnTo>
                <a:lnTo>
                  <a:pt x="1137089" y="1497733"/>
                </a:lnTo>
                <a:lnTo>
                  <a:pt x="0" y="1497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17" name="Group 17"/>
          <p:cNvGrpSpPr/>
          <p:nvPr/>
        </p:nvGrpSpPr>
        <p:grpSpPr>
          <a:xfrm>
            <a:off x="9144791" y="3624272"/>
            <a:ext cx="2903481" cy="3031697"/>
            <a:chOff x="0" y="0"/>
            <a:chExt cx="812800" cy="848693"/>
          </a:xfrm>
        </p:grpSpPr>
        <p:sp>
          <p:nvSpPr>
            <p:cNvPr id="18" name="Freeform 18"/>
            <p:cNvSpPr/>
            <p:nvPr/>
          </p:nvSpPr>
          <p:spPr>
            <a:xfrm>
              <a:off x="0" y="0"/>
              <a:ext cx="812800" cy="848693"/>
            </a:xfrm>
            <a:custGeom>
              <a:avLst/>
              <a:gdLst/>
              <a:ahLst/>
              <a:cxnLst/>
              <a:rect l="l" t="t" r="r" b="b"/>
              <a:pathLst>
                <a:path w="812800" h="848693">
                  <a:moveTo>
                    <a:pt x="406400" y="0"/>
                  </a:moveTo>
                  <a:cubicBezTo>
                    <a:pt x="181951" y="0"/>
                    <a:pt x="0" y="189986"/>
                    <a:pt x="0" y="424346"/>
                  </a:cubicBezTo>
                  <a:cubicBezTo>
                    <a:pt x="0" y="658706"/>
                    <a:pt x="181951" y="848693"/>
                    <a:pt x="406400" y="848693"/>
                  </a:cubicBezTo>
                  <a:cubicBezTo>
                    <a:pt x="630849" y="848693"/>
                    <a:pt x="812800" y="658706"/>
                    <a:pt x="812800" y="424346"/>
                  </a:cubicBezTo>
                  <a:cubicBezTo>
                    <a:pt x="812800" y="189986"/>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9" name="TextBox 19"/>
            <p:cNvSpPr txBox="1"/>
            <p:nvPr/>
          </p:nvSpPr>
          <p:spPr>
            <a:xfrm>
              <a:off x="76200" y="50990"/>
              <a:ext cx="660400" cy="718138"/>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a:p>
              <a:pPr algn="ctr" defTabSz="609630">
                <a:lnSpc>
                  <a:spcPts val="1866"/>
                </a:lnSpc>
              </a:pPr>
              <a:endParaRPr sz="1200">
                <a:solidFill>
                  <a:prstClr val="black"/>
                </a:solidFill>
                <a:latin typeface="Calibri"/>
              </a:endParaRPr>
            </a:p>
          </p:txBody>
        </p:sp>
      </p:grpSp>
      <p:sp>
        <p:nvSpPr>
          <p:cNvPr id="20" name="TextBox 20"/>
          <p:cNvSpPr txBox="1"/>
          <p:nvPr/>
        </p:nvSpPr>
        <p:spPr>
          <a:xfrm>
            <a:off x="814216" y="-6162"/>
            <a:ext cx="10563569" cy="902170"/>
          </a:xfrm>
          <a:prstGeom prst="rect">
            <a:avLst/>
          </a:prstGeom>
        </p:spPr>
        <p:txBody>
          <a:bodyPr lIns="0" tIns="0" rIns="0" bIns="0" rtlCol="0" anchor="t">
            <a:spAutoFit/>
          </a:bodyPr>
          <a:lstStyle/>
          <a:p>
            <a:pPr algn="ctr" defTabSz="609630">
              <a:lnSpc>
                <a:spcPts val="7747"/>
              </a:lnSpc>
            </a:pPr>
            <a:r>
              <a:rPr lang="en-US" sz="5534">
                <a:solidFill>
                  <a:srgbClr val="000000"/>
                </a:solidFill>
                <a:latin typeface="Wedges"/>
                <a:ea typeface="Wedges"/>
                <a:cs typeface="Wedges"/>
                <a:sym typeface="Wedges"/>
              </a:rPr>
              <a:t>Become a House Herald!</a:t>
            </a:r>
          </a:p>
        </p:txBody>
      </p:sp>
      <p:sp>
        <p:nvSpPr>
          <p:cNvPr id="21" name="TextBox 21"/>
          <p:cNvSpPr txBox="1"/>
          <p:nvPr/>
        </p:nvSpPr>
        <p:spPr>
          <a:xfrm>
            <a:off x="-1007976" y="1499418"/>
            <a:ext cx="5846719" cy="293029"/>
          </a:xfrm>
          <a:prstGeom prst="rect">
            <a:avLst/>
          </a:prstGeom>
        </p:spPr>
        <p:txBody>
          <a:bodyPr lIns="0" tIns="0" rIns="0" bIns="0" rtlCol="0" anchor="t">
            <a:spAutoFit/>
          </a:bodyPr>
          <a:lstStyle/>
          <a:p>
            <a:pPr algn="ctr" defTabSz="609630">
              <a:lnSpc>
                <a:spcPts val="2519"/>
              </a:lnSpc>
              <a:spcBef>
                <a:spcPct val="0"/>
              </a:spcBef>
            </a:pPr>
            <a:r>
              <a:rPr lang="en-US" sz="1799">
                <a:solidFill>
                  <a:srgbClr val="000000"/>
                </a:solidFill>
                <a:latin typeface="Wedges"/>
                <a:ea typeface="Wedges"/>
                <a:cs typeface="Wedges"/>
                <a:sym typeface="Wedges"/>
              </a:rPr>
              <a:t>What is a Herald?</a:t>
            </a:r>
          </a:p>
        </p:txBody>
      </p:sp>
      <p:sp>
        <p:nvSpPr>
          <p:cNvPr id="22" name="TextBox 22"/>
          <p:cNvSpPr txBox="1"/>
          <p:nvPr/>
        </p:nvSpPr>
        <p:spPr>
          <a:xfrm>
            <a:off x="479600" y="1910597"/>
            <a:ext cx="2676555" cy="613630"/>
          </a:xfrm>
          <a:prstGeom prst="rect">
            <a:avLst/>
          </a:prstGeom>
        </p:spPr>
        <p:txBody>
          <a:bodyPr lIns="0" tIns="0" rIns="0" bIns="0" rtlCol="0" anchor="t">
            <a:spAutoFit/>
          </a:bodyPr>
          <a:lstStyle/>
          <a:p>
            <a:pPr marL="388637" lvl="1" indent="-194318" algn="ctr" defTabSz="609630">
              <a:lnSpc>
                <a:spcPts val="2519"/>
              </a:lnSpc>
              <a:spcBef>
                <a:spcPct val="0"/>
              </a:spcBef>
              <a:buFont typeface="Arial"/>
              <a:buChar char="•"/>
            </a:pPr>
            <a:r>
              <a:rPr lang="en-US" sz="1799">
                <a:solidFill>
                  <a:srgbClr val="000000"/>
                </a:solidFill>
                <a:latin typeface="Wedges"/>
                <a:ea typeface="Wedges"/>
                <a:cs typeface="Wedges"/>
                <a:sym typeface="Wedges"/>
              </a:rPr>
              <a:t>A Herald is the helper to the House Rep</a:t>
            </a:r>
          </a:p>
        </p:txBody>
      </p:sp>
      <p:sp>
        <p:nvSpPr>
          <p:cNvPr id="23" name="TextBox 23"/>
          <p:cNvSpPr txBox="1"/>
          <p:nvPr/>
        </p:nvSpPr>
        <p:spPr>
          <a:xfrm>
            <a:off x="9547042" y="1499798"/>
            <a:ext cx="2060553" cy="970715"/>
          </a:xfrm>
          <a:prstGeom prst="rect">
            <a:avLst/>
          </a:prstGeom>
        </p:spPr>
        <p:txBody>
          <a:bodyPr lIns="0" tIns="0" rIns="0" bIns="0" rtlCol="0" anchor="t">
            <a:spAutoFit/>
          </a:bodyPr>
          <a:lstStyle/>
          <a:p>
            <a:pPr algn="ctr" defTabSz="609630">
              <a:lnSpc>
                <a:spcPts val="2578"/>
              </a:lnSpc>
              <a:spcBef>
                <a:spcPct val="0"/>
              </a:spcBef>
            </a:pPr>
            <a:r>
              <a:rPr lang="en-US" sz="1841">
                <a:solidFill>
                  <a:srgbClr val="000000"/>
                </a:solidFill>
                <a:latin typeface="Wedges"/>
                <a:ea typeface="Wedges"/>
                <a:cs typeface="Wedges"/>
                <a:sym typeface="Wedges"/>
              </a:rPr>
              <a:t>This is an appointed position, not elected</a:t>
            </a:r>
          </a:p>
        </p:txBody>
      </p:sp>
      <p:sp>
        <p:nvSpPr>
          <p:cNvPr id="24" name="TextBox 24"/>
          <p:cNvSpPr txBox="1"/>
          <p:nvPr/>
        </p:nvSpPr>
        <p:spPr>
          <a:xfrm>
            <a:off x="685800" y="4598669"/>
            <a:ext cx="2013984" cy="1254831"/>
          </a:xfrm>
          <a:prstGeom prst="rect">
            <a:avLst/>
          </a:prstGeom>
        </p:spPr>
        <p:txBody>
          <a:bodyPr lIns="0" tIns="0" rIns="0" bIns="0" rtlCol="0" anchor="t">
            <a:spAutoFit/>
          </a:bodyPr>
          <a:lstStyle/>
          <a:p>
            <a:pPr algn="ctr" defTabSz="609630">
              <a:lnSpc>
                <a:spcPts val="2519"/>
              </a:lnSpc>
              <a:spcBef>
                <a:spcPct val="0"/>
              </a:spcBef>
            </a:pPr>
            <a:r>
              <a:rPr lang="en-US" sz="1799">
                <a:solidFill>
                  <a:srgbClr val="000000"/>
                </a:solidFill>
                <a:latin typeface="Wedges"/>
                <a:ea typeface="Wedges"/>
                <a:cs typeface="Wedges"/>
                <a:sym typeface="Wedges"/>
              </a:rPr>
              <a:t>Join the House Zeus remind! Text @housezeus to 81010</a:t>
            </a:r>
          </a:p>
        </p:txBody>
      </p:sp>
      <p:sp>
        <p:nvSpPr>
          <p:cNvPr id="25" name="TextBox 25"/>
          <p:cNvSpPr txBox="1"/>
          <p:nvPr/>
        </p:nvSpPr>
        <p:spPr>
          <a:xfrm>
            <a:off x="4054041" y="5039577"/>
            <a:ext cx="4382392" cy="589136"/>
          </a:xfrm>
          <a:prstGeom prst="rect">
            <a:avLst/>
          </a:prstGeom>
        </p:spPr>
        <p:txBody>
          <a:bodyPr lIns="0" tIns="0" rIns="0" bIns="0" rtlCol="0" anchor="t">
            <a:spAutoFit/>
          </a:bodyPr>
          <a:lstStyle/>
          <a:p>
            <a:pPr algn="ctr" defTabSz="609630">
              <a:lnSpc>
                <a:spcPts val="2424"/>
              </a:lnSpc>
              <a:spcBef>
                <a:spcPct val="0"/>
              </a:spcBef>
            </a:pPr>
            <a:r>
              <a:rPr lang="en-US" sz="1731">
                <a:solidFill>
                  <a:srgbClr val="000000"/>
                </a:solidFill>
                <a:latin typeface="Wedges"/>
                <a:ea typeface="Wedges"/>
                <a:cs typeface="Wedges"/>
                <a:sym typeface="Wedges"/>
              </a:rPr>
              <a:t>If you think you would be a good fit for this position, please see Ms. Wally in Room 268.</a:t>
            </a:r>
          </a:p>
        </p:txBody>
      </p:sp>
      <p:sp>
        <p:nvSpPr>
          <p:cNvPr id="26" name="TextBox 26"/>
          <p:cNvSpPr txBox="1"/>
          <p:nvPr/>
        </p:nvSpPr>
        <p:spPr>
          <a:xfrm>
            <a:off x="5329717" y="1376745"/>
            <a:ext cx="1803971" cy="304571"/>
          </a:xfrm>
          <a:prstGeom prst="rect">
            <a:avLst/>
          </a:prstGeom>
        </p:spPr>
        <p:txBody>
          <a:bodyPr lIns="0" tIns="0" rIns="0" bIns="0" rtlCol="0" anchor="t">
            <a:spAutoFit/>
          </a:bodyPr>
          <a:lstStyle/>
          <a:p>
            <a:pPr algn="ctr" defTabSz="609630">
              <a:lnSpc>
                <a:spcPts val="2613"/>
              </a:lnSpc>
              <a:spcBef>
                <a:spcPct val="0"/>
              </a:spcBef>
            </a:pPr>
            <a:r>
              <a:rPr lang="en-US" sz="1866">
                <a:solidFill>
                  <a:srgbClr val="000000"/>
                </a:solidFill>
                <a:latin typeface="Wedges"/>
                <a:ea typeface="Wedges"/>
                <a:cs typeface="Wedges"/>
                <a:sym typeface="Wedges"/>
              </a:rPr>
              <a:t>Requirements</a:t>
            </a:r>
          </a:p>
        </p:txBody>
      </p:sp>
      <p:sp>
        <p:nvSpPr>
          <p:cNvPr id="27" name="TextBox 27"/>
          <p:cNvSpPr txBox="1"/>
          <p:nvPr/>
        </p:nvSpPr>
        <p:spPr>
          <a:xfrm>
            <a:off x="4455683" y="2612534"/>
            <a:ext cx="3980751" cy="293029"/>
          </a:xfrm>
          <a:prstGeom prst="rect">
            <a:avLst/>
          </a:prstGeom>
        </p:spPr>
        <p:txBody>
          <a:bodyPr lIns="0" tIns="0" rIns="0" bIns="0" rtlCol="0" anchor="t">
            <a:spAutoFit/>
          </a:bodyPr>
          <a:lstStyle/>
          <a:p>
            <a:pPr algn="ctr" defTabSz="609630">
              <a:lnSpc>
                <a:spcPts val="2519"/>
              </a:lnSpc>
              <a:spcBef>
                <a:spcPct val="0"/>
              </a:spcBef>
            </a:pPr>
            <a:r>
              <a:rPr lang="en-US">
                <a:solidFill>
                  <a:srgbClr val="000000"/>
                </a:solidFill>
                <a:latin typeface="Wedges"/>
                <a:ea typeface="Wedges"/>
                <a:cs typeface="Wedges"/>
                <a:sym typeface="Wedges"/>
              </a:rPr>
              <a:t>Must be in House Zeus.</a:t>
            </a:r>
          </a:p>
        </p:txBody>
      </p:sp>
      <p:sp>
        <p:nvSpPr>
          <p:cNvPr id="28" name="TextBox 28"/>
          <p:cNvSpPr txBox="1"/>
          <p:nvPr/>
        </p:nvSpPr>
        <p:spPr>
          <a:xfrm>
            <a:off x="5411514" y="4293807"/>
            <a:ext cx="1890959" cy="293029"/>
          </a:xfrm>
          <a:prstGeom prst="rect">
            <a:avLst/>
          </a:prstGeom>
        </p:spPr>
        <p:txBody>
          <a:bodyPr lIns="0" tIns="0" rIns="0" bIns="0" rtlCol="0" anchor="t">
            <a:spAutoFit/>
          </a:bodyPr>
          <a:lstStyle/>
          <a:p>
            <a:pPr algn="ctr" defTabSz="609630">
              <a:lnSpc>
                <a:spcPts val="2519"/>
              </a:lnSpc>
              <a:spcBef>
                <a:spcPct val="0"/>
              </a:spcBef>
            </a:pPr>
            <a:r>
              <a:rPr lang="en-US" sz="1799">
                <a:solidFill>
                  <a:srgbClr val="000000"/>
                </a:solidFill>
                <a:latin typeface="Wedges"/>
                <a:ea typeface="Wedges"/>
                <a:cs typeface="Wedges"/>
                <a:sym typeface="Wedges"/>
              </a:rPr>
              <a:t>Interested?</a:t>
            </a:r>
          </a:p>
        </p:txBody>
      </p:sp>
      <p:sp>
        <p:nvSpPr>
          <p:cNvPr id="29" name="TextBox 29"/>
          <p:cNvSpPr txBox="1"/>
          <p:nvPr/>
        </p:nvSpPr>
        <p:spPr>
          <a:xfrm>
            <a:off x="9876627" y="4097896"/>
            <a:ext cx="1401384" cy="293029"/>
          </a:xfrm>
          <a:prstGeom prst="rect">
            <a:avLst/>
          </a:prstGeom>
        </p:spPr>
        <p:txBody>
          <a:bodyPr lIns="0" tIns="0" rIns="0" bIns="0" rtlCol="0" anchor="t">
            <a:spAutoFit/>
          </a:bodyPr>
          <a:lstStyle/>
          <a:p>
            <a:pPr algn="ctr" defTabSz="609630">
              <a:lnSpc>
                <a:spcPts val="2519"/>
              </a:lnSpc>
              <a:spcBef>
                <a:spcPct val="0"/>
              </a:spcBef>
            </a:pPr>
            <a:r>
              <a:rPr lang="en-US" sz="1799" dirty="0">
                <a:solidFill>
                  <a:srgbClr val="000000"/>
                </a:solidFill>
                <a:latin typeface="Wedges"/>
                <a:ea typeface="Wedges"/>
                <a:cs typeface="Wedges"/>
                <a:sym typeface="Wedges"/>
              </a:rPr>
              <a:t>Your Role</a:t>
            </a:r>
          </a:p>
        </p:txBody>
      </p:sp>
      <p:sp>
        <p:nvSpPr>
          <p:cNvPr id="30" name="TextBox 30"/>
          <p:cNvSpPr txBox="1"/>
          <p:nvPr/>
        </p:nvSpPr>
        <p:spPr>
          <a:xfrm>
            <a:off x="9236069" y="4654981"/>
            <a:ext cx="2812203" cy="934230"/>
          </a:xfrm>
          <a:prstGeom prst="rect">
            <a:avLst/>
          </a:prstGeom>
        </p:spPr>
        <p:txBody>
          <a:bodyPr lIns="0" tIns="0" rIns="0" bIns="0" rtlCol="0" anchor="t">
            <a:spAutoFit/>
          </a:bodyPr>
          <a:lstStyle/>
          <a:p>
            <a:pPr algn="ctr" defTabSz="609630">
              <a:lnSpc>
                <a:spcPts val="2519"/>
              </a:lnSpc>
              <a:spcBef>
                <a:spcPct val="0"/>
              </a:spcBef>
            </a:pPr>
            <a:r>
              <a:rPr lang="en-US" sz="1799">
                <a:solidFill>
                  <a:srgbClr val="000000"/>
                </a:solidFill>
                <a:latin typeface="Wedges"/>
                <a:ea typeface="Wedges"/>
                <a:cs typeface="Wedges"/>
                <a:sym typeface="Wedges"/>
              </a:rPr>
              <a:t>Be a reliable helper whenever extra support is needed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9C798-DD63-C161-1BDE-3D44A9561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809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ertificate&#10;&#10;AI-generated content may be incorrect.">
            <a:extLst>
              <a:ext uri="{FF2B5EF4-FFF2-40B4-BE49-F238E27FC236}">
                <a16:creationId xmlns:a16="http://schemas.microsoft.com/office/drawing/2014/main" id="{182E1F77-1567-7651-C572-FE8428BDE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50"/>
            <a:ext cx="12192000" cy="6820699"/>
          </a:xfrm>
          <a:prstGeom prst="rect">
            <a:avLst/>
          </a:prstGeom>
        </p:spPr>
      </p:pic>
    </p:spTree>
    <p:extLst>
      <p:ext uri="{BB962C8B-B14F-4D97-AF65-F5344CB8AC3E}">
        <p14:creationId xmlns:p14="http://schemas.microsoft.com/office/powerpoint/2010/main" val="3360402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9274974" y="497797"/>
            <a:ext cx="3074874" cy="821830"/>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88786">
            <a:off x="10313549" y="2700628"/>
            <a:ext cx="1843900" cy="516292"/>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479167">
            <a:off x="10265663" y="4225205"/>
            <a:ext cx="1611984" cy="2279155"/>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48923">
            <a:off x="6111309" y="6329280"/>
            <a:ext cx="2438400" cy="394577"/>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2242">
            <a:off x="2764848" y="6155459"/>
            <a:ext cx="1468417" cy="742218"/>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151" y="5233544"/>
            <a:ext cx="1938071" cy="1624456"/>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469522">
            <a:off x="48282" y="322469"/>
            <a:ext cx="2158497" cy="1809213"/>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582594">
            <a:off x="70459" y="3224764"/>
            <a:ext cx="1814303" cy="98962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30262">
            <a:off x="3152130" y="-685800"/>
            <a:ext cx="1657978" cy="13716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06619">
            <a:off x="6523035" y="-556367"/>
            <a:ext cx="1085416" cy="1787362"/>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1617516" y="1203202"/>
            <a:ext cx="8956969" cy="4801727"/>
            <a:chOff x="0" y="0"/>
            <a:chExt cx="3538556" cy="1896979"/>
          </a:xfrm>
        </p:grpSpPr>
        <p:sp>
          <p:nvSpPr>
            <p:cNvPr id="13" name="Freeform 13"/>
            <p:cNvSpPr/>
            <p:nvPr/>
          </p:nvSpPr>
          <p:spPr>
            <a:xfrm>
              <a:off x="0" y="0"/>
              <a:ext cx="3538556" cy="1896979"/>
            </a:xfrm>
            <a:custGeom>
              <a:avLst/>
              <a:gdLst/>
              <a:ahLst/>
              <a:cxnLst/>
              <a:rect l="l" t="t" r="r" b="b"/>
              <a:pathLst>
                <a:path w="3538556" h="1896979">
                  <a:moveTo>
                    <a:pt x="29388" y="0"/>
                  </a:moveTo>
                  <a:lnTo>
                    <a:pt x="3509168" y="0"/>
                  </a:lnTo>
                  <a:cubicBezTo>
                    <a:pt x="3525398" y="0"/>
                    <a:pt x="3538556" y="13157"/>
                    <a:pt x="3538556" y="29388"/>
                  </a:cubicBezTo>
                  <a:lnTo>
                    <a:pt x="3538556" y="1867591"/>
                  </a:lnTo>
                  <a:cubicBezTo>
                    <a:pt x="3538556" y="1883821"/>
                    <a:pt x="3525398" y="1896979"/>
                    <a:pt x="3509168" y="1896979"/>
                  </a:cubicBezTo>
                  <a:lnTo>
                    <a:pt x="29388" y="1896979"/>
                  </a:lnTo>
                  <a:cubicBezTo>
                    <a:pt x="13157" y="1896979"/>
                    <a:pt x="0" y="1883821"/>
                    <a:pt x="0" y="1867591"/>
                  </a:cubicBezTo>
                  <a:lnTo>
                    <a:pt x="0" y="29388"/>
                  </a:lnTo>
                  <a:cubicBezTo>
                    <a:pt x="0" y="13157"/>
                    <a:pt x="13157" y="0"/>
                    <a:pt x="29388" y="0"/>
                  </a:cubicBezTo>
                  <a:close/>
                </a:path>
              </a:pathLst>
            </a:custGeom>
            <a:solidFill>
              <a:srgbClr val="FFFFFF"/>
            </a:solidFill>
            <a:ln w="190500" cap="rnd">
              <a:solidFill>
                <a:srgbClr val="082A44"/>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38100"/>
              <a:ext cx="3538556" cy="193507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387622" y="2122059"/>
            <a:ext cx="7416757" cy="913776"/>
          </a:xfrm>
          <a:prstGeom prst="rect">
            <a:avLst/>
          </a:prstGeom>
        </p:spPr>
        <p:txBody>
          <a:bodyPr lIns="0" tIns="0" rIns="0" bIns="0" rtlCol="0" anchor="t">
            <a:spAutoFit/>
          </a:bodyPr>
          <a:lstStyle/>
          <a:p>
            <a:pPr algn="ctr" defTabSz="609630">
              <a:lnSpc>
                <a:spcPts val="7841"/>
              </a:lnSpc>
              <a:spcBef>
                <a:spcPct val="0"/>
              </a:spcBef>
            </a:pPr>
            <a:r>
              <a:rPr lang="en-US" sz="5601">
                <a:solidFill>
                  <a:srgbClr val="000000"/>
                </a:solidFill>
                <a:latin typeface="Norwester"/>
                <a:ea typeface="Norwester"/>
                <a:cs typeface="Norwester"/>
                <a:sym typeface="Norwester"/>
              </a:rPr>
              <a:t>Math Honors Society​?</a:t>
            </a:r>
          </a:p>
        </p:txBody>
      </p:sp>
      <p:sp>
        <p:nvSpPr>
          <p:cNvPr id="16" name="TextBox 16"/>
          <p:cNvSpPr txBox="1"/>
          <p:nvPr/>
        </p:nvSpPr>
        <p:spPr>
          <a:xfrm>
            <a:off x="1755648" y="1489172"/>
            <a:ext cx="8650224" cy="655308"/>
          </a:xfrm>
          <a:prstGeom prst="rect">
            <a:avLst/>
          </a:prstGeom>
        </p:spPr>
        <p:txBody>
          <a:bodyPr wrap="square" lIns="0" tIns="0" rIns="0" bIns="0" rtlCol="0" anchor="t">
            <a:spAutoFit/>
          </a:bodyPr>
          <a:lstStyle/>
          <a:p>
            <a:pPr algn="ctr" defTabSz="609630">
              <a:lnSpc>
                <a:spcPts val="5596"/>
              </a:lnSpc>
              <a:spcBef>
                <a:spcPct val="0"/>
              </a:spcBef>
            </a:pPr>
            <a:r>
              <a:rPr lang="en-US" sz="3997" spc="887">
                <a:solidFill>
                  <a:srgbClr val="000000"/>
                </a:solidFill>
                <a:latin typeface="Nine by Five"/>
                <a:ea typeface="Nine by Five"/>
                <a:cs typeface="Nine by Five"/>
                <a:sym typeface="Nine by Five"/>
              </a:rPr>
              <a:t>Interested in Joining</a:t>
            </a:r>
          </a:p>
        </p:txBody>
      </p:sp>
      <p:sp>
        <p:nvSpPr>
          <p:cNvPr id="17" name="TextBox 17"/>
          <p:cNvSpPr txBox="1"/>
          <p:nvPr/>
        </p:nvSpPr>
        <p:spPr>
          <a:xfrm>
            <a:off x="238255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SCPA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3.5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
        <p:nvSpPr>
          <p:cNvPr id="18" name="TextBox 18"/>
          <p:cNvSpPr txBox="1"/>
          <p:nvPr/>
        </p:nvSpPr>
        <p:spPr>
          <a:xfrm>
            <a:off x="2484685" y="5029096"/>
            <a:ext cx="7132123" cy="802079"/>
          </a:xfrm>
          <a:prstGeom prst="rect">
            <a:avLst/>
          </a:prstGeom>
        </p:spPr>
        <p:txBody>
          <a:bodyPr lIns="0" tIns="0" rIns="0" bIns="0" rtlCol="0" anchor="t">
            <a:spAutoFit/>
          </a:bodyPr>
          <a:lstStyle/>
          <a:p>
            <a:pPr algn="ctr" defTabSz="609630">
              <a:lnSpc>
                <a:spcPts val="1565"/>
              </a:lnSpc>
            </a:pPr>
            <a:r>
              <a:rPr lang="en-US" sz="1118" b="1">
                <a:solidFill>
                  <a:srgbClr val="000000"/>
                </a:solidFill>
                <a:latin typeface="Aileron Bold"/>
                <a:ea typeface="Aileron Bold"/>
                <a:cs typeface="Aileron Bold"/>
                <a:sym typeface="Aileron Bold"/>
              </a:rPr>
              <a:t>Any questions?​</a:t>
            </a:r>
          </a:p>
          <a:p>
            <a:pPr algn="ctr" defTabSz="609630">
              <a:lnSpc>
                <a:spcPts val="1565"/>
              </a:lnSpc>
            </a:pPr>
            <a:r>
              <a:rPr lang="en-US" sz="1118" b="1">
                <a:solidFill>
                  <a:srgbClr val="000000"/>
                </a:solidFill>
                <a:latin typeface="Aileron Bold"/>
                <a:ea typeface="Aileron Bold"/>
                <a:cs typeface="Aileron Bold"/>
                <a:sym typeface="Aileron Bold"/>
              </a:rPr>
              <a:t>Email our sponsor Mrs. Ageeb (</a:t>
            </a:r>
            <a:r>
              <a:rPr lang="en-US" sz="1118" b="1" u="sng">
                <a:solidFill>
                  <a:srgbClr val="000000"/>
                </a:solidFill>
                <a:latin typeface="Aileron Bold"/>
                <a:ea typeface="Aileron Bold"/>
                <a:cs typeface="Aileron Bold"/>
                <a:sym typeface="Aileron Bold"/>
                <a:hlinkClick r:id="rId22" tooltip="mailto:ageeb.linda@somersetcollegeprep.org"/>
              </a:rPr>
              <a:t>ageeb.linda@somersetcollegeprep.org</a:t>
            </a:r>
            <a:r>
              <a:rPr lang="en-US" sz="1118" b="1">
                <a:solidFill>
                  <a:srgbClr val="000000"/>
                </a:solidFill>
                <a:latin typeface="Aileron Bold"/>
                <a:ea typeface="Aileron Bold"/>
                <a:cs typeface="Aileron Bold"/>
                <a:sym typeface="Aileron Bold"/>
              </a:rPr>
              <a:t>)​ or our 2025-2026 President Maximus Dill (</a:t>
            </a:r>
            <a:r>
              <a:rPr lang="en-US" sz="1118" b="1" u="sng">
                <a:solidFill>
                  <a:srgbClr val="000000"/>
                </a:solidFill>
                <a:latin typeface="Aileron Bold"/>
                <a:ea typeface="Aileron Bold"/>
                <a:cs typeface="Aileron Bold"/>
                <a:sym typeface="Aileron Bold"/>
                <a:hlinkClick r:id="rId23" tooltip="mailto:mdill004@somerset.colegia.org"/>
              </a:rPr>
              <a:t>mdill004@somerset.colegia.org</a:t>
            </a:r>
            <a:r>
              <a:rPr lang="en-US" sz="1118" b="1">
                <a:solidFill>
                  <a:srgbClr val="000000"/>
                </a:solidFill>
                <a:latin typeface="Aileron Bold"/>
                <a:ea typeface="Aileron Bold"/>
                <a:cs typeface="Aileron Bold"/>
                <a:sym typeface="Aileron Bold"/>
              </a:rPr>
              <a:t>) </a:t>
            </a:r>
          </a:p>
          <a:p>
            <a:pPr algn="ctr" defTabSz="609630">
              <a:lnSpc>
                <a:spcPts val="1565"/>
              </a:lnSpc>
              <a:spcBef>
                <a:spcPct val="0"/>
              </a:spcBef>
            </a:pPr>
            <a:endParaRPr lang="en-US" sz="1118" b="1">
              <a:solidFill>
                <a:srgbClr val="000000"/>
              </a:solidFill>
              <a:latin typeface="Aileron Bold"/>
              <a:ea typeface="Aileron Bold"/>
              <a:cs typeface="Aileron Bold"/>
              <a:sym typeface="Aileron Bold"/>
            </a:endParaRPr>
          </a:p>
        </p:txBody>
      </p:sp>
      <p:sp>
        <p:nvSpPr>
          <p:cNvPr id="19" name="TextBox 19"/>
          <p:cNvSpPr txBox="1"/>
          <p:nvPr/>
        </p:nvSpPr>
        <p:spPr>
          <a:xfrm>
            <a:off x="641967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3.0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B6B2-C98C-BF54-5B49-38FDF55ABC3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324927B-118B-75C3-3CE4-7F32C202119B}"/>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1774B893-82F8-F30C-B309-BF275DAD9267}"/>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35E9AE5A-7C56-822E-C8FC-DF7A21693BA3}"/>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CE58582A-0E2A-C892-209D-B7AC7065B0C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155303A-6947-AC54-18E8-A65F81313F20}"/>
              </a:ext>
            </a:extLst>
          </p:cNvPr>
          <p:cNvPicPr>
            <a:picLocks noChangeAspect="1"/>
          </p:cNvPicPr>
          <p:nvPr/>
        </p:nvPicPr>
        <p:blipFill>
          <a:blip r:embed="rId2"/>
          <a:stretch>
            <a:fillRect/>
          </a:stretch>
        </p:blipFill>
        <p:spPr>
          <a:xfrm>
            <a:off x="0" y="28415"/>
            <a:ext cx="12192000" cy="6801169"/>
          </a:xfrm>
          <a:prstGeom prst="rect">
            <a:avLst/>
          </a:prstGeom>
        </p:spPr>
      </p:pic>
    </p:spTree>
    <p:extLst>
      <p:ext uri="{BB962C8B-B14F-4D97-AF65-F5344CB8AC3E}">
        <p14:creationId xmlns:p14="http://schemas.microsoft.com/office/powerpoint/2010/main" val="405166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he Art of Dungeons and Dragons Helped Make It a Phenomenon">
            <a:extLst>
              <a:ext uri="{FF2B5EF4-FFF2-40B4-BE49-F238E27FC236}">
                <a16:creationId xmlns:a16="http://schemas.microsoft.com/office/drawing/2014/main" id="{5A683D5B-AA2D-BE02-3CD7-4FF77D3FED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9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3E7275-1560-F22D-6332-F157438F1496}"/>
              </a:ext>
            </a:extLst>
          </p:cNvPr>
          <p:cNvSpPr txBox="1"/>
          <p:nvPr/>
        </p:nvSpPr>
        <p:spPr>
          <a:xfrm>
            <a:off x="9299575" y="0"/>
            <a:ext cx="2892424" cy="111641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D&amp;D</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9388549" y="3880879"/>
            <a:ext cx="2700670" cy="1988286"/>
          </a:xfrm>
          <a:ln w="34925">
            <a:solidFill>
              <a:schemeClr val="tx1"/>
            </a:solidFill>
          </a:ln>
        </p:spPr>
        <p:txBody>
          <a:bodyPr vert="horz" lIns="91440" tIns="45720" rIns="91440" bIns="45720" rtlCol="0" anchor="t">
            <a:normAutofit fontScale="92500"/>
          </a:bodyPr>
          <a:lstStyle/>
          <a:p>
            <a:pPr marR="0">
              <a:spcAft>
                <a:spcPts val="800"/>
              </a:spcAft>
            </a:pPr>
            <a:r>
              <a:rPr lang="en-US" sz="3500" b="1" i="0" dirty="0">
                <a:effectLst/>
                <a:latin typeface="Algerian" panose="04020705040A02060702" pitchFamily="82" charset="0"/>
              </a:rPr>
              <a:t>Mondays</a:t>
            </a:r>
          </a:p>
          <a:p>
            <a:pPr marR="0">
              <a:spcAft>
                <a:spcPts val="800"/>
              </a:spcAft>
            </a:pPr>
            <a:r>
              <a:rPr lang="en-US" sz="3500" b="1" dirty="0">
                <a:latin typeface="Algerian" panose="04020705040A02060702" pitchFamily="82" charset="0"/>
              </a:rPr>
              <a:t>3:50 to 5:15</a:t>
            </a:r>
          </a:p>
          <a:p>
            <a:pPr marR="0">
              <a:spcAft>
                <a:spcPts val="800"/>
              </a:spcAft>
            </a:pPr>
            <a:r>
              <a:rPr lang="en-US" sz="3500" b="1" i="0" dirty="0">
                <a:effectLst/>
                <a:latin typeface="Algerian" panose="04020705040A02060702" pitchFamily="82" charset="0"/>
              </a:rPr>
              <a:t>Rm.# 175</a:t>
            </a:r>
            <a:endParaRPr lang="en-US" sz="3500" b="0" i="0" dirty="0">
              <a:effectLst/>
              <a:latin typeface="Algerian" panose="04020705040A02060702" pitchFamily="82" charset="0"/>
            </a:endParaRPr>
          </a:p>
          <a:p>
            <a:pPr algn="l"/>
            <a:endParaRPr lang="en-US" sz="500" dirty="0"/>
          </a:p>
        </p:txBody>
      </p:sp>
      <p:sp>
        <p:nvSpPr>
          <p:cNvPr id="5" name="TextBox 4">
            <a:extLst>
              <a:ext uri="{FF2B5EF4-FFF2-40B4-BE49-F238E27FC236}">
                <a16:creationId xmlns:a16="http://schemas.microsoft.com/office/drawing/2014/main" id="{3AB3F2FF-E043-55C0-2CA9-31C42F1775D8}"/>
              </a:ext>
            </a:extLst>
          </p:cNvPr>
          <p:cNvSpPr txBox="1"/>
          <p:nvPr/>
        </p:nvSpPr>
        <p:spPr>
          <a:xfrm>
            <a:off x="9299573" y="1846152"/>
            <a:ext cx="289242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Come join the adventure</a:t>
            </a:r>
          </a:p>
        </p:txBody>
      </p:sp>
      <p:sp>
        <p:nvSpPr>
          <p:cNvPr id="8" name="TextBox 7">
            <a:extLst>
              <a:ext uri="{FF2B5EF4-FFF2-40B4-BE49-F238E27FC236}">
                <a16:creationId xmlns:a16="http://schemas.microsoft.com/office/drawing/2014/main" id="{125A7FB4-F794-6BD6-9CB5-6E2FC6EBB1AB}"/>
              </a:ext>
            </a:extLst>
          </p:cNvPr>
          <p:cNvSpPr txBox="1"/>
          <p:nvPr/>
        </p:nvSpPr>
        <p:spPr>
          <a:xfrm>
            <a:off x="9299573" y="635443"/>
            <a:ext cx="289242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Club</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30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620742"/>
            <a:ext cx="2896401" cy="823047"/>
          </a:xfrm>
        </p:spPr>
        <p:txBody>
          <a:bodyPr>
            <a:normAutofit/>
          </a:bodyPr>
          <a:lstStyle/>
          <a:p>
            <a:r>
              <a:rPr lang="en-US">
                <a:solidFill>
                  <a:srgbClr val="FFFFFF"/>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1774007"/>
            <a:ext cx="5801224" cy="4905925"/>
          </a:xfrm>
        </p:spPr>
        <p:txBody>
          <a:bodyPr>
            <a:normAutofit lnSpcReduction="10000"/>
          </a:bodyPr>
          <a:lstStyle/>
          <a:p>
            <a:r>
              <a:rPr lang="en-US" sz="1400" u="sng">
                <a:solidFill>
                  <a:srgbClr val="FFFFFF"/>
                </a:solidFill>
              </a:rPr>
              <a:t>Monday</a:t>
            </a:r>
          </a:p>
          <a:p>
            <a:r>
              <a:rPr lang="en-US" sz="1400">
                <a:solidFill>
                  <a:srgbClr val="FFFFFF"/>
                </a:solidFill>
              </a:rPr>
              <a:t>Chorus (High School)- afterschool from 4-5:30		 </a:t>
            </a:r>
          </a:p>
          <a:p>
            <a:r>
              <a:rPr lang="en-US" sz="1400">
                <a:solidFill>
                  <a:srgbClr val="FFFFFF"/>
                </a:solidFill>
              </a:rPr>
              <a:t>Chess- at lunch, in 134A</a:t>
            </a:r>
          </a:p>
          <a:p>
            <a:r>
              <a:rPr lang="en-US" sz="1400">
                <a:solidFill>
                  <a:srgbClr val="FFFFFF"/>
                </a:solidFill>
              </a:rPr>
              <a:t>Neurons and Newtons- at lunch, in 243B</a:t>
            </a:r>
          </a:p>
          <a:p>
            <a:r>
              <a:rPr lang="en-US" sz="1400">
                <a:solidFill>
                  <a:srgbClr val="FFFFFF"/>
                </a:solidFill>
              </a:rPr>
              <a:t>Dungeons and Dragons- afterschool, in 175c, from 3:50-5:15</a:t>
            </a:r>
          </a:p>
          <a:p>
            <a:r>
              <a:rPr lang="en-US" sz="1400">
                <a:solidFill>
                  <a:srgbClr val="FFFFFF"/>
                </a:solidFill>
              </a:rPr>
              <a:t>Library Open to Middle School, at lunch, in 232A</a:t>
            </a:r>
          </a:p>
          <a:p>
            <a:r>
              <a:rPr lang="en-US" sz="1400" u="sng">
                <a:solidFill>
                  <a:srgbClr val="FFFFFF"/>
                </a:solidFill>
              </a:rPr>
              <a:t>Tuesday</a:t>
            </a:r>
          </a:p>
          <a:p>
            <a:r>
              <a:rPr lang="en-US" sz="1400">
                <a:solidFill>
                  <a:srgbClr val="FFFFFF"/>
                </a:solidFill>
              </a:rPr>
              <a:t>K-Pop- at lunch, in 230A</a:t>
            </a:r>
          </a:p>
          <a:p>
            <a:r>
              <a:rPr lang="en-US" sz="1400">
                <a:solidFill>
                  <a:srgbClr val="FFFFFF"/>
                </a:solidFill>
              </a:rPr>
              <a:t>Drama- afterschool in 167c, 4-5pm</a:t>
            </a:r>
          </a:p>
          <a:p>
            <a:r>
              <a:rPr lang="en-US" sz="1400">
                <a:solidFill>
                  <a:srgbClr val="FFFFFF"/>
                </a:solidFill>
              </a:rPr>
              <a:t>Gaming Club- afterschool, from 3:45-5pm in 276c</a:t>
            </a:r>
          </a:p>
          <a:p>
            <a:r>
              <a:rPr lang="en-US" sz="1400">
                <a:solidFill>
                  <a:srgbClr val="FFFFFF"/>
                </a:solidFill>
              </a:rPr>
              <a:t>Library Open to Middle School, at lunch, in 232A</a:t>
            </a:r>
          </a:p>
          <a:p>
            <a:r>
              <a:rPr lang="en-US" sz="1400" u="sng">
                <a:solidFill>
                  <a:srgbClr val="FFFFFF"/>
                </a:solidFill>
              </a:rPr>
              <a:t>Wednesday</a:t>
            </a:r>
          </a:p>
          <a:p>
            <a:r>
              <a:rPr lang="en-US" sz="1400">
                <a:solidFill>
                  <a:srgbClr val="FFFFFF"/>
                </a:solidFill>
              </a:rPr>
              <a:t>SGA- Afterschool at 4pm</a:t>
            </a:r>
          </a:p>
          <a:p>
            <a:r>
              <a:rPr lang="en-US" sz="1400">
                <a:solidFill>
                  <a:srgbClr val="FFFFFF"/>
                </a:solidFill>
              </a:rPr>
              <a:t>First Priority- at lunch in the gym</a:t>
            </a:r>
          </a:p>
          <a:p>
            <a:r>
              <a:rPr lang="en-US" sz="1400">
                <a:solidFill>
                  <a:srgbClr val="FFFFFF"/>
                </a:solidFill>
              </a:rPr>
              <a:t>Crochet Club- afterschool from 3:45-5:25, in 235A</a:t>
            </a:r>
          </a:p>
          <a:p>
            <a:r>
              <a:rPr lang="en-US" sz="1400">
                <a:solidFill>
                  <a:srgbClr val="FFFFFF"/>
                </a:solidFill>
              </a:rPr>
              <a:t>Odyssey of the Mind- at lunch, in 276C</a:t>
            </a:r>
          </a:p>
          <a:p>
            <a:r>
              <a:rPr lang="en-US" sz="1400">
                <a:solidFill>
                  <a:srgbClr val="FFFFFF"/>
                </a:solidFill>
              </a:rPr>
              <a:t>Library Open to High School,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2266345"/>
            <a:ext cx="5097780" cy="3910618"/>
          </a:xfrm>
        </p:spPr>
        <p:txBody>
          <a:bodyPr>
            <a:normAutofit lnSpcReduction="10000"/>
          </a:bodyPr>
          <a:lstStyle/>
          <a:p>
            <a:r>
              <a:rPr lang="en-US" sz="1700" u="sng">
                <a:solidFill>
                  <a:srgbClr val="FFFFFF"/>
                </a:solidFill>
              </a:rPr>
              <a:t>Thursday</a:t>
            </a:r>
          </a:p>
          <a:p>
            <a:r>
              <a:rPr lang="en-US" sz="1700">
                <a:solidFill>
                  <a:srgbClr val="FFFFFF"/>
                </a:solidFill>
              </a:rPr>
              <a:t>Artists for a Cause- at lunch, in 268c</a:t>
            </a:r>
          </a:p>
          <a:p>
            <a:r>
              <a:rPr lang="en-US" sz="1700">
                <a:solidFill>
                  <a:srgbClr val="FFFFFF"/>
                </a:solidFill>
              </a:rPr>
              <a:t>Future Builders of America- at lunch in 175c</a:t>
            </a:r>
          </a:p>
          <a:p>
            <a:r>
              <a:rPr lang="en-US" sz="1700">
                <a:solidFill>
                  <a:srgbClr val="FFFFFF"/>
                </a:solidFill>
              </a:rPr>
              <a:t>Prom Committee/Planning- 276A at lunch </a:t>
            </a:r>
          </a:p>
          <a:p>
            <a:r>
              <a:rPr lang="en-US" sz="1700">
                <a:solidFill>
                  <a:srgbClr val="FFFFFF"/>
                </a:solidFill>
              </a:rPr>
              <a:t>Computer Science Club- at lunch and afterschool, in 128A</a:t>
            </a:r>
          </a:p>
          <a:p>
            <a:r>
              <a:rPr lang="en-US" sz="1700">
                <a:solidFill>
                  <a:srgbClr val="FFFFFF"/>
                </a:solidFill>
              </a:rPr>
              <a:t>Library Open to High School, at lunch, in 232A</a:t>
            </a:r>
          </a:p>
          <a:p>
            <a:r>
              <a:rPr lang="en-US" sz="1700" u="sng">
                <a:solidFill>
                  <a:srgbClr val="FFFFFF"/>
                </a:solidFill>
              </a:rPr>
              <a:t>Friday</a:t>
            </a:r>
          </a:p>
          <a:p>
            <a:r>
              <a:rPr lang="en-US" sz="1700">
                <a:solidFill>
                  <a:srgbClr val="FFFFFF"/>
                </a:solidFill>
              </a:rPr>
              <a:t>Movie Club- at lunch, in 134A</a:t>
            </a:r>
          </a:p>
          <a:p>
            <a:r>
              <a:rPr lang="en-US" sz="1700">
                <a:solidFill>
                  <a:srgbClr val="FFFFFF"/>
                </a:solidFill>
              </a:rPr>
              <a:t>Gay-Straight Alliance- at lunch, in 169c</a:t>
            </a:r>
          </a:p>
          <a:p>
            <a:r>
              <a:rPr lang="en-US" altLang="en-US" sz="1700">
                <a:solidFill>
                  <a:srgbClr val="FFFFFF"/>
                </a:solidFill>
                <a:latin typeface="Aptos" panose="020B0004020202020204" pitchFamily="34" charset="0"/>
              </a:rPr>
              <a:t>Middle School Science Olympiad at lunch, in 245B </a:t>
            </a:r>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TotalTime>
  <Words>2586</Words>
  <Application>Microsoft Office PowerPoint</Application>
  <PresentationFormat>Widescreen</PresentationFormat>
  <Paragraphs>360</Paragraphs>
  <Slides>52</Slides>
  <Notes>1</Notes>
  <HiddenSlides>0</HiddenSlides>
  <MMClips>0</MMClips>
  <ScaleCrop>false</ScaleCrop>
  <HeadingPairs>
    <vt:vector size="6" baseType="variant">
      <vt:variant>
        <vt:lpstr>Fonts Used</vt:lpstr>
      </vt:variant>
      <vt:variant>
        <vt:i4>36</vt:i4>
      </vt:variant>
      <vt:variant>
        <vt:lpstr>Theme</vt:lpstr>
      </vt:variant>
      <vt:variant>
        <vt:i4>16</vt:i4>
      </vt:variant>
      <vt:variant>
        <vt:lpstr>Slide Titles</vt:lpstr>
      </vt:variant>
      <vt:variant>
        <vt:i4>52</vt:i4>
      </vt:variant>
    </vt:vector>
  </HeadingPairs>
  <TitlesOfParts>
    <vt:vector size="104" baseType="lpstr">
      <vt:lpstr>Aileron Bold</vt:lpstr>
      <vt:lpstr>Algerian</vt:lpstr>
      <vt:lpstr>Aller</vt:lpstr>
      <vt:lpstr>Aptos</vt:lpstr>
      <vt:lpstr>Aptos Display</vt:lpstr>
      <vt:lpstr>Arial</vt:lpstr>
      <vt:lpstr>Arial Black</vt:lpstr>
      <vt:lpstr>Arial Nova</vt:lpstr>
      <vt:lpstr>Baskerville Old Face</vt:lpstr>
      <vt:lpstr>Black Mango</vt:lpstr>
      <vt:lpstr>Black Mango Bold</vt:lpstr>
      <vt:lpstr>Bookman Old Style</vt:lpstr>
      <vt:lpstr>Brixton</vt:lpstr>
      <vt:lpstr>Calibri</vt:lpstr>
      <vt:lpstr>Calibri Light</vt:lpstr>
      <vt:lpstr>Calisto MT</vt:lpstr>
      <vt:lpstr>Codec Pro</vt:lpstr>
      <vt:lpstr>Courier New</vt:lpstr>
      <vt:lpstr>Georgia</vt:lpstr>
      <vt:lpstr>Gill Sans Nova</vt:lpstr>
      <vt:lpstr>Gladiola</vt:lpstr>
      <vt:lpstr>Grandview Display</vt:lpstr>
      <vt:lpstr>Modern Love</vt:lpstr>
      <vt:lpstr>More Sugar</vt:lpstr>
      <vt:lpstr>Nine by Five</vt:lpstr>
      <vt:lpstr>Norwester</vt:lpstr>
      <vt:lpstr>Open sans</vt:lpstr>
      <vt:lpstr>Recoleta Bold</vt:lpstr>
      <vt:lpstr>Rockwell</vt:lpstr>
      <vt:lpstr>Segoe UI</vt:lpstr>
      <vt:lpstr>Shrikhand</vt:lpstr>
      <vt:lpstr>The Hand</vt:lpstr>
      <vt:lpstr>Times New Roman</vt:lpstr>
      <vt:lpstr>Univers Condensed</vt:lpstr>
      <vt:lpstr>Wedges</vt:lpstr>
      <vt:lpstr>Wingdings 2</vt:lpstr>
      <vt:lpstr>office theme</vt:lpstr>
      <vt:lpstr>SketchyVTI</vt:lpstr>
      <vt:lpstr>Office Theme</vt:lpstr>
      <vt:lpstr>1_Slate</vt:lpstr>
      <vt:lpstr>2_Office Theme</vt:lpstr>
      <vt:lpstr>GradientVTI</vt:lpstr>
      <vt:lpstr>DashVTI</vt:lpstr>
      <vt:lpstr>10_Office Theme</vt:lpstr>
      <vt:lpstr>9_Office Theme</vt:lpstr>
      <vt:lpstr>MinimalXOVTI</vt:lpstr>
      <vt:lpstr>3_Office Theme</vt:lpstr>
      <vt:lpstr>1_Office Theme</vt:lpstr>
      <vt:lpstr>5_Office Theme</vt:lpstr>
      <vt:lpstr>7_Office Theme</vt:lpstr>
      <vt:lpstr>ChronicleVTI</vt:lpstr>
      <vt:lpstr>4_Office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vt:lpstr>
      <vt:lpstr>PowerPoint Presentation</vt:lpstr>
      <vt:lpstr>PowerPoint Presentation</vt:lpstr>
      <vt:lpstr>PowerPoint Presentation</vt:lpstr>
      <vt:lpstr>PowerPoint Presentation</vt:lpstr>
      <vt:lpstr>PowerPoint Presentation</vt:lpstr>
      <vt:lpstr>PowerPoint Presentation</vt:lpstr>
      <vt:lpstr>Picture Retakes/Make Ups</vt:lpstr>
      <vt:lpstr>PowerPoint Presentation</vt:lpstr>
      <vt:lpstr>FBA Cornhole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5</cp:revision>
  <dcterms:created xsi:type="dcterms:W3CDTF">2023-08-06T12:12:54Z</dcterms:created>
  <dcterms:modified xsi:type="dcterms:W3CDTF">2025-10-01T12:20:16Z</dcterms:modified>
</cp:coreProperties>
</file>